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 id="2147483689" r:id="rId2"/>
    <p:sldMasterId id="2147483690" r:id="rId3"/>
  </p:sldMasterIdLst>
  <p:notesMasterIdLst>
    <p:notesMasterId r:id="rId7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Lst>
  <p:sldSz cx="9144000" cy="5143500" type="screen16x9"/>
  <p:notesSz cx="6858000" cy="9144000"/>
  <p:embeddedFontLst>
    <p:embeddedFont>
      <p:font typeface="Helvetica Neue" panose="020B0604020202020204" charset="0"/>
      <p:regular r:id="rId72"/>
      <p:bold r:id="rId73"/>
      <p:italic r:id="rId74"/>
      <p:boldItalic r:id="rId75"/>
    </p:embeddedFont>
    <p:embeddedFont>
      <p:font typeface="Lato" panose="020F0502020204030203" pitchFamily="34" charset="0"/>
      <p:regular r:id="rId76"/>
      <p:bold r:id="rId77"/>
      <p:italic r:id="rId78"/>
      <p:boldItalic r:id="rId79"/>
    </p:embeddedFont>
    <p:embeddedFont>
      <p:font typeface="Raleway" panose="020F0502020204030204"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B2ED7C-9DEA-41C6-8D01-2475E987E730}" v="1" dt="2024-01-13T13:43:02.6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538" autoAdjust="0"/>
    <p:restoredTop sz="77513" autoAdjust="0"/>
  </p:normalViewPr>
  <p:slideViewPr>
    <p:cSldViewPr snapToGrid="0">
      <p:cViewPr varScale="1">
        <p:scale>
          <a:sx n="88" d="100"/>
          <a:sy n="88" d="100"/>
        </p:scale>
        <p:origin x="177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presProps" Target="pres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font" Target="fonts/font6.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font" Target="fonts/font4.fntdata"/><Relationship Id="rId83" Type="http://schemas.openxmlformats.org/officeDocument/2006/relationships/font" Target="fonts/font12.fntdata"/><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5.fntdata"/><Relationship Id="rId7" Type="http://schemas.openxmlformats.org/officeDocument/2006/relationships/slide" Target="slides/slide4.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pfl.zoom.us/my/josifoski"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arxiv.org/pdf/cond-mat/0412004.pdf"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image.slidesharecdn.com/slidesharematerialstatistical-chartscsp-150306103804-conversion-gate01/95/using-charts-to-present-statistical-data-to-nonstatisticians-5-638.jp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5e139756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5e13975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2020: Timing good: 92 minutes (shortened break to 13 minutes)</a:t>
            </a:r>
            <a:endParaRPr/>
          </a:p>
          <a:p>
            <a:pPr marL="0" lvl="0" indent="0" algn="l" rtl="0">
              <a:spcBef>
                <a:spcPts val="0"/>
              </a:spcBef>
              <a:spcAft>
                <a:spcPts val="0"/>
              </a:spcAft>
              <a:buNone/>
            </a:pPr>
            <a:r>
              <a:rPr lang="en"/>
              <a:t>2021: Similar</a:t>
            </a:r>
            <a:endParaRPr/>
          </a:p>
          <a:p>
            <a:pPr marL="0" lvl="0" indent="0" algn="l" rtl="0">
              <a:spcBef>
                <a:spcPts val="0"/>
              </a:spcBef>
              <a:spcAft>
                <a:spcPts val="0"/>
              </a:spcAft>
              <a:buNone/>
            </a:pPr>
            <a:r>
              <a:rPr lang="en"/>
              <a:t>2022: 94 minutes (15 min break)</a:t>
            </a:r>
            <a:endParaRPr/>
          </a:p>
          <a:p>
            <a:pPr marL="0" lvl="0" indent="0" algn="l" rtl="0">
              <a:spcBef>
                <a:spcPts val="0"/>
              </a:spcBef>
              <a:spcAft>
                <a:spcPts val="0"/>
              </a:spcAft>
              <a:buNone/>
            </a:pPr>
            <a:r>
              <a:rPr lang="en"/>
              <a:t>2023: 88 minutes (13 min break)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5e1397567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5e1397567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7b7b74d1f_3_3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Choose your chart carefully!</a:t>
            </a:r>
            <a:endParaRPr/>
          </a:p>
          <a:p>
            <a:pPr marL="457200" lvl="0" indent="-317500" algn="l" rtl="0">
              <a:spcBef>
                <a:spcPts val="0"/>
              </a:spcBef>
              <a:spcAft>
                <a:spcPts val="0"/>
              </a:spcAft>
              <a:buSzPts val="1400"/>
              <a:buChar char="-"/>
            </a:pPr>
            <a:r>
              <a:rPr lang="en"/>
              <a:t>For your toilet perusal</a:t>
            </a:r>
            <a:endParaRPr/>
          </a:p>
        </p:txBody>
      </p:sp>
      <p:sp>
        <p:nvSpPr>
          <p:cNvPr id="300" name="Google Shape;300;g17b7b74d1f_3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7b7b74d1f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x: (discretized) values; y: counts</a:t>
            </a:r>
            <a:endParaRPr/>
          </a:p>
          <a:p>
            <a:pPr marL="457200" lvl="0" indent="-317500" algn="l" rtl="0">
              <a:spcBef>
                <a:spcPts val="0"/>
              </a:spcBef>
              <a:spcAft>
                <a:spcPts val="0"/>
              </a:spcAft>
              <a:buSzPts val="1400"/>
              <a:buChar char="-"/>
            </a:pPr>
            <a:r>
              <a:rPr lang="en"/>
              <a:t>Categorical variable with no meaningful ordering → “barchart” (with gaps)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7" name="Google Shape;307;g17b7b74d1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5e1397567_0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SzPts val="1400"/>
              <a:buChar char="-"/>
            </a:pPr>
            <a:r>
              <a:rPr lang="en"/>
              <a:t>A way to compress histogram into visually simpler form</a:t>
            </a:r>
            <a:endParaRPr/>
          </a:p>
          <a:p>
            <a:pPr marL="457200" marR="0" lvl="0" indent="-317500" algn="l" rtl="0">
              <a:lnSpc>
                <a:spcPct val="100000"/>
              </a:lnSpc>
              <a:spcBef>
                <a:spcPts val="0"/>
              </a:spcBef>
              <a:spcAft>
                <a:spcPts val="0"/>
              </a:spcAft>
              <a:buSzPts val="1400"/>
              <a:buChar char="-"/>
            </a:pPr>
            <a:r>
              <a:rPr lang="en"/>
              <a:t>→ easy to show multiple distributions side by side</a:t>
            </a:r>
            <a:endParaRPr/>
          </a:p>
          <a:p>
            <a:pPr marL="914400" marR="0" lvl="1" indent="-317500" algn="l" rtl="0">
              <a:lnSpc>
                <a:spcPct val="100000"/>
              </a:lnSpc>
              <a:spcBef>
                <a:spcPts val="0"/>
              </a:spcBef>
              <a:spcAft>
                <a:spcPts val="0"/>
              </a:spcAft>
              <a:buSzPts val="1400"/>
              <a:buChar char="-"/>
            </a:pPr>
            <a:r>
              <a:rPr lang="en"/>
              <a:t>Half of LA’s measurements are above NY’s worst measurement</a:t>
            </a:r>
            <a:endParaRPr/>
          </a:p>
          <a:p>
            <a:pPr marL="914400" marR="0" lvl="1" indent="-317500" algn="l" rtl="0">
              <a:lnSpc>
                <a:spcPct val="100000"/>
              </a:lnSpc>
              <a:spcBef>
                <a:spcPts val="0"/>
              </a:spcBef>
              <a:spcAft>
                <a:spcPts val="0"/>
              </a:spcAft>
              <a:buSzPts val="1400"/>
              <a:buChar char="-"/>
            </a:pPr>
            <a:r>
              <a:rPr lang="en"/>
              <a:t>NY not quite as bad as implied by Garden of Eden</a:t>
            </a:r>
            <a:endParaRPr/>
          </a:p>
          <a:p>
            <a:pPr marL="457200" marR="0" lvl="0" indent="-317500" algn="l" rtl="0">
              <a:lnSpc>
                <a:spcPct val="100000"/>
              </a:lnSpc>
              <a:spcBef>
                <a:spcPts val="0"/>
              </a:spcBef>
              <a:spcAft>
                <a:spcPts val="0"/>
              </a:spcAft>
              <a:buSzPts val="1400"/>
              <a:buChar char="-"/>
            </a:pPr>
            <a:r>
              <a:rPr lang="en"/>
              <a:t>Important that readers understand what the plot elements (boxes, whiskers, outliers, etc.) mean (not CIs!).</a:t>
            </a:r>
            <a:endParaRPr/>
          </a:p>
          <a:p>
            <a:pPr marL="914400" marR="0" lvl="1" indent="-317500" algn="l" rtl="0">
              <a:lnSpc>
                <a:spcPct val="100000"/>
              </a:lnSpc>
              <a:spcBef>
                <a:spcPts val="0"/>
              </a:spcBef>
              <a:spcAft>
                <a:spcPts val="0"/>
              </a:spcAft>
              <a:buSzPts val="1400"/>
              <a:buChar char="-"/>
            </a:pPr>
            <a:r>
              <a:rPr lang="en"/>
              <a:t>Big journals (e.g., PNAS) require explaining it under every plot</a:t>
            </a:r>
            <a:endParaRPr/>
          </a:p>
        </p:txBody>
      </p:sp>
      <p:sp>
        <p:nvSpPr>
          <p:cNvPr id="323" name="Google Shape;323;g25e1397567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7b7b74d1f_1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2D histograms: instead of using one of the axes to show counts/probs, we use a different type of info: size or color (think of those as representing height of a bar coming toward you out of the slide)</a:t>
            </a:r>
            <a:endParaRPr/>
          </a:p>
        </p:txBody>
      </p:sp>
      <p:sp>
        <p:nvSpPr>
          <p:cNvPr id="331" name="Google Shape;331;g17b7b74d1f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621c402484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E.g. time series</a:t>
            </a:r>
            <a:endParaRPr/>
          </a:p>
          <a:p>
            <a:pPr marL="457200" lvl="0" indent="-317500" algn="l" rtl="0">
              <a:spcBef>
                <a:spcPts val="0"/>
              </a:spcBef>
              <a:spcAft>
                <a:spcPts val="0"/>
              </a:spcAft>
              <a:buSzPts val="1400"/>
              <a:buChar char="-"/>
            </a:pPr>
            <a:r>
              <a:rPr lang="en"/>
              <a:t>You can always get a function relationship by aggregating everything w/ the same (or a similar) x-value</a:t>
            </a:r>
            <a:endParaRPr/>
          </a:p>
        </p:txBody>
      </p:sp>
      <p:sp>
        <p:nvSpPr>
          <p:cNvPr id="346" name="Google Shape;346;g621c402484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7b7b74d1f_1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g17b7b74d1f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5e1397567_0_4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Left e.g.:</a:t>
            </a:r>
            <a:endParaRPr/>
          </a:p>
          <a:p>
            <a:pPr marL="914400" lvl="1" indent="-317500" algn="l" rtl="0">
              <a:spcBef>
                <a:spcPts val="0"/>
              </a:spcBef>
              <a:spcAft>
                <a:spcPts val="0"/>
              </a:spcAft>
              <a:buSzPts val="1400"/>
              <a:buChar char="-"/>
            </a:pPr>
            <a:r>
              <a:rPr lang="en"/>
              <a:t>stacks = constituencies</a:t>
            </a:r>
            <a:endParaRPr/>
          </a:p>
          <a:p>
            <a:pPr marL="914400" lvl="1" indent="-317500" algn="l" rtl="0">
              <a:spcBef>
                <a:spcPts val="0"/>
              </a:spcBef>
              <a:spcAft>
                <a:spcPts val="0"/>
              </a:spcAft>
              <a:buSzPts val="1400"/>
              <a:buChar char="-"/>
            </a:pPr>
            <a:r>
              <a:rPr lang="en"/>
              <a:t>colors = parties</a:t>
            </a:r>
            <a:endParaRPr/>
          </a:p>
          <a:p>
            <a:pPr marL="914400" lvl="1" indent="-317500" algn="l" rtl="0">
              <a:spcBef>
                <a:spcPts val="0"/>
              </a:spcBef>
              <a:spcAft>
                <a:spcPts val="0"/>
              </a:spcAft>
              <a:buSzPts val="1400"/>
              <a:buChar char="-"/>
            </a:pPr>
            <a:r>
              <a:rPr lang="en"/>
              <a:t>height = vote shares</a:t>
            </a:r>
            <a:endParaRPr/>
          </a:p>
          <a:p>
            <a:pPr marL="457200" lvl="0" indent="-317500" algn="l" rtl="0">
              <a:spcBef>
                <a:spcPts val="0"/>
              </a:spcBef>
              <a:spcAft>
                <a:spcPts val="0"/>
              </a:spcAft>
              <a:buSzPts val="1400"/>
              <a:buChar char="-"/>
            </a:pPr>
            <a:r>
              <a:rPr lang="en"/>
              <a:t>Right e.g.:</a:t>
            </a:r>
            <a:endParaRPr/>
          </a:p>
          <a:p>
            <a:pPr marL="914400" lvl="1" indent="-317500" algn="l" rtl="0">
              <a:spcBef>
                <a:spcPts val="0"/>
              </a:spcBef>
              <a:spcAft>
                <a:spcPts val="0"/>
              </a:spcAft>
              <a:buSzPts val="1400"/>
              <a:buChar char="-"/>
            </a:pPr>
            <a:r>
              <a:rPr lang="en"/>
              <a:t>stacks = time</a:t>
            </a:r>
            <a:endParaRPr/>
          </a:p>
          <a:p>
            <a:pPr marL="914400" lvl="1" indent="-317500" algn="l" rtl="0">
              <a:spcBef>
                <a:spcPts val="0"/>
              </a:spcBef>
              <a:spcAft>
                <a:spcPts val="0"/>
              </a:spcAft>
              <a:buSzPts val="1400"/>
              <a:buChar char="-"/>
            </a:pPr>
            <a:r>
              <a:rPr lang="en"/>
              <a:t>colors = parties</a:t>
            </a:r>
            <a:endParaRPr/>
          </a:p>
          <a:p>
            <a:pPr marL="914400" lvl="1" indent="-317500" algn="l" rtl="0">
              <a:spcBef>
                <a:spcPts val="0"/>
              </a:spcBef>
              <a:spcAft>
                <a:spcPts val="0"/>
              </a:spcAft>
              <a:buSzPts val="1400"/>
              <a:buChar char="-"/>
            </a:pPr>
            <a:r>
              <a:rPr lang="en">
                <a:solidFill>
                  <a:schemeClr val="dk1"/>
                </a:solidFill>
              </a:rPr>
              <a:t>height = vote shares</a:t>
            </a:r>
            <a:endParaRPr/>
          </a:p>
        </p:txBody>
      </p:sp>
      <p:sp>
        <p:nvSpPr>
          <p:cNvPr id="362" name="Google Shape;362;g25e1397567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7b7b74d1f_1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What if you have more than 3 dims?</a:t>
            </a:r>
            <a:endParaRPr/>
          </a:p>
          <a:p>
            <a:pPr marL="457200" lvl="0" indent="-317500" algn="l" rtl="0">
              <a:spcBef>
                <a:spcPts val="0"/>
              </a:spcBef>
              <a:spcAft>
                <a:spcPts val="0"/>
              </a:spcAft>
              <a:buSzPts val="1400"/>
              <a:buChar char="-"/>
            </a:pPr>
            <a:r>
              <a:rPr lang="en"/>
              <a:t>Often high-dim data lies in a lower-dim subspace (see ex.)</a:t>
            </a:r>
            <a:endParaRPr/>
          </a:p>
          <a:p>
            <a:pPr marL="457200" lvl="0" indent="-317500" algn="l" rtl="0">
              <a:spcBef>
                <a:spcPts val="0"/>
              </a:spcBef>
              <a:spcAft>
                <a:spcPts val="0"/>
              </a:spcAft>
              <a:buSzPts val="1400"/>
              <a:buChar char="-"/>
            </a:pPr>
            <a:r>
              <a:rPr lang="en"/>
              <a:t>PCA allows you to find that subspace</a:t>
            </a:r>
            <a:endParaRPr/>
          </a:p>
          <a:p>
            <a:pPr marL="457200" lvl="0" indent="-317500" algn="l" rtl="0">
              <a:spcBef>
                <a:spcPts val="0"/>
              </a:spcBef>
              <a:spcAft>
                <a:spcPts val="0"/>
              </a:spcAft>
              <a:buSzPts val="1400"/>
              <a:buChar char="-"/>
            </a:pPr>
            <a:r>
              <a:rPr lang="en"/>
              <a:t>More generally, for any lower-than-original dim k, PCA gives you the subspace of dim k that captures the orig data as faithfully as possible</a:t>
            </a:r>
            <a:endParaRPr/>
          </a:p>
          <a:p>
            <a:pPr marL="457200" lvl="0" indent="-317500" algn="l" rtl="0">
              <a:spcBef>
                <a:spcPts val="0"/>
              </a:spcBef>
              <a:spcAft>
                <a:spcPts val="0"/>
              </a:spcAft>
              <a:buSzPts val="1400"/>
              <a:buChar char="-"/>
            </a:pPr>
            <a:r>
              <a:rPr lang="en"/>
              <a:t>More technically, PCA identifies the directions in high-dim space along which the data varies most, called PCs (orthogonal, linearly indep; cf. ex.)</a:t>
            </a:r>
            <a:endParaRPr/>
          </a:p>
        </p:txBody>
      </p:sp>
      <p:sp>
        <p:nvSpPr>
          <p:cNvPr id="373" name="Google Shape;373;g17b7b74d1f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5e1397567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5e1397567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For a more complete account of the types of plots out there, check this out!</a:t>
            </a:r>
            <a:endParaRPr dirty="0"/>
          </a:p>
          <a:p>
            <a:pPr marL="457200" lvl="0" indent="-317500" algn="l" rtl="0">
              <a:spcBef>
                <a:spcPts val="0"/>
              </a:spcBef>
              <a:spcAft>
                <a:spcPts val="0"/>
              </a:spcAft>
              <a:buSzPts val="1400"/>
              <a:buChar char="-"/>
            </a:pPr>
            <a:r>
              <a:rPr lang="en" dirty="0"/>
              <a:t>25 ways of visualizing the same dataset – both good and bad</a:t>
            </a:r>
            <a:endParaRPr dirty="0"/>
          </a:p>
          <a:p>
            <a:pPr marL="457200" lvl="0" indent="-317500" algn="l" rtl="0">
              <a:spcBef>
                <a:spcPts val="0"/>
              </a:spcBef>
              <a:spcAft>
                <a:spcPts val="0"/>
              </a:spcAft>
              <a:buSzPts val="1400"/>
              <a:buChar char="-"/>
            </a:pPr>
            <a:r>
              <a:rPr lang="en" dirty="0"/>
              <a:t>The wrong viz might be worse than no viz at all</a:t>
            </a:r>
            <a:endParaRPr dirty="0"/>
          </a:p>
          <a:p>
            <a:pPr marL="457200" lvl="0" indent="-317500" algn="l" rtl="0">
              <a:spcBef>
                <a:spcPts val="0"/>
              </a:spcBef>
              <a:spcAft>
                <a:spcPts val="0"/>
              </a:spcAft>
              <a:buSzPts val="1400"/>
              <a:buChar char="-"/>
            </a:pPr>
            <a:r>
              <a:rPr lang="en" dirty="0"/>
              <a:t>(quote)</a:t>
            </a:r>
            <a:endParaRPr dirty="0"/>
          </a:p>
          <a:p>
            <a:pPr marL="457200" lvl="0" indent="-317500" algn="l" rtl="0">
              <a:spcBef>
                <a:spcPts val="0"/>
              </a:spcBef>
              <a:spcAft>
                <a:spcPts val="0"/>
              </a:spcAft>
              <a:buSzPts val="1400"/>
              <a:buChar char="-"/>
            </a:pPr>
            <a:r>
              <a:rPr lang="en" dirty="0"/>
              <a:t>(segue to Part 2: principles and best practices)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5e1397567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5e1397567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 Zoom: </a:t>
            </a:r>
            <a:r>
              <a:rPr lang="en" u="sng">
                <a:solidFill>
                  <a:schemeClr val="hlink"/>
                </a:solidFill>
                <a:hlinkClick r:id="rId3"/>
              </a:rPr>
              <a:t>https://epfl.zoom.us/my/josifoski</a:t>
            </a:r>
            <a:endParaRPr/>
          </a:p>
          <a:p>
            <a:pPr marL="0" lvl="0" indent="0" algn="l" rtl="0">
              <a:spcBef>
                <a:spcPts val="0"/>
              </a:spcBef>
              <a:spcAft>
                <a:spcPts val="0"/>
              </a:spcAft>
              <a:buNone/>
            </a:pPr>
            <a:r>
              <a:rPr lang="en"/>
              <a:t>- Two TAs, Martin and Akhil, will be there in separate breakout rooms to answer your questions. Please join either of the rooms based on the load (#participants visible to everyone).</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a8af27753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a8af27753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7b7b74d1f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7b7b74d1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7b7b74d1f_3_2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Arial"/>
                <a:ea typeface="Arial"/>
                <a:cs typeface="Arial"/>
                <a:sym typeface="Arial"/>
              </a:rPr>
              <a:t>22</a:t>
            </a:fld>
            <a:endParaRPr sz="1200">
              <a:solidFill>
                <a:schemeClr val="dk1"/>
              </a:solidFill>
              <a:latin typeface="Arial"/>
              <a:ea typeface="Arial"/>
              <a:cs typeface="Arial"/>
              <a:sym typeface="Arial"/>
            </a:endParaRPr>
          </a:p>
        </p:txBody>
      </p:sp>
      <p:sp>
        <p:nvSpPr>
          <p:cNvPr id="403" name="Google Shape;403;g17b7b74d1f_3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4" name="Google Shape;404;g17b7b74d1f_3_2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7b7b74d1f_3_2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Arial"/>
                <a:ea typeface="Arial"/>
                <a:cs typeface="Arial"/>
                <a:sym typeface="Arial"/>
              </a:rPr>
              <a:t>23</a:t>
            </a:fld>
            <a:endParaRPr sz="1200">
              <a:solidFill>
                <a:schemeClr val="dk1"/>
              </a:solidFill>
              <a:latin typeface="Arial"/>
              <a:ea typeface="Arial"/>
              <a:cs typeface="Arial"/>
              <a:sym typeface="Arial"/>
            </a:endParaRPr>
          </a:p>
        </p:txBody>
      </p:sp>
      <p:sp>
        <p:nvSpPr>
          <p:cNvPr id="415" name="Google Shape;415;g17b7b74d1f_3_224:notes"/>
          <p:cNvSpPr>
            <a:spLocks noGrp="1" noRot="1" noChangeAspect="1"/>
          </p:cNvSpPr>
          <p:nvPr>
            <p:ph type="sldImg" idx="2"/>
          </p:nvPr>
        </p:nvSpPr>
        <p:spPr>
          <a:xfrm>
            <a:off x="393700" y="693738"/>
            <a:ext cx="6070600" cy="34147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6" name="Google Shape;416;g17b7b74d1f_3_224:notes"/>
          <p:cNvSpPr txBox="1">
            <a:spLocks noGrp="1"/>
          </p:cNvSpPr>
          <p:nvPr>
            <p:ph type="body" idx="1"/>
          </p:nvPr>
        </p:nvSpPr>
        <p:spPr>
          <a:xfrm>
            <a:off x="913772" y="4342763"/>
            <a:ext cx="5030456" cy="4115119"/>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
              <a:t>Discovered by physicist Ernst Weber in 1846</a:t>
            </a:r>
            <a:endParaRPr/>
          </a:p>
          <a:p>
            <a:pPr marL="457200" lvl="0" indent="-317500" algn="l" rtl="0">
              <a:spcBef>
                <a:spcPts val="0"/>
              </a:spcBef>
              <a:spcAft>
                <a:spcPts val="0"/>
              </a:spcAft>
              <a:buSzPts val="1400"/>
              <a:buChar char="-"/>
            </a:pPr>
            <a:r>
              <a:rPr lang="en"/>
              <a:t>Stimulus intensity I (e.g., brightness, loudness, skin pressure)</a:t>
            </a:r>
            <a:endParaRPr/>
          </a:p>
          <a:p>
            <a:pPr marL="457200" lvl="0" indent="-317500" algn="l" rtl="0">
              <a:spcBef>
                <a:spcPts val="0"/>
              </a:spcBef>
              <a:spcAft>
                <a:spcPts val="0"/>
              </a:spcAft>
              <a:buSzPts val="1400"/>
              <a:buChar char="-"/>
            </a:pPr>
            <a:r>
              <a:rPr lang="en"/>
              <a:t>JND (\Delta I): the increase in intensity required for a human to notice the difference</a:t>
            </a:r>
            <a:endParaRPr/>
          </a:p>
          <a:p>
            <a:pPr marL="457200" lvl="0" indent="-317500" algn="l" rtl="0">
              <a:spcBef>
                <a:spcPts val="0"/>
              </a:spcBef>
              <a:spcAft>
                <a:spcPts val="0"/>
              </a:spcAft>
              <a:buSzPts val="1400"/>
              <a:buChar char="-"/>
            </a:pPr>
            <a:r>
              <a:rPr lang="en"/>
              <a:t>JND is proportional to the magnitude of the original intensity I of the stimulus. So as the base I increases we require a larger changes in \Delta I to notice the change. </a:t>
            </a:r>
            <a:endParaRPr/>
          </a:p>
          <a:p>
            <a:pPr marL="457200" lvl="0" indent="-317500" algn="l" rtl="0">
              <a:spcBef>
                <a:spcPts val="0"/>
              </a:spcBef>
              <a:spcAft>
                <a:spcPts val="0"/>
              </a:spcAft>
              <a:buSzPts val="1400"/>
              <a:buChar char="-"/>
            </a:pPr>
            <a:r>
              <a:rPr lang="en"/>
              <a:t>Example: 10 → 20; 100 → 200</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7b7b74d1f_3_2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Arial"/>
                <a:ea typeface="Arial"/>
                <a:cs typeface="Arial"/>
                <a:sym typeface="Arial"/>
              </a:rPr>
              <a:t>24</a:t>
            </a:fld>
            <a:endParaRPr sz="1200">
              <a:solidFill>
                <a:schemeClr val="dk1"/>
              </a:solidFill>
              <a:latin typeface="Arial"/>
              <a:ea typeface="Arial"/>
              <a:cs typeface="Arial"/>
              <a:sym typeface="Arial"/>
            </a:endParaRPr>
          </a:p>
        </p:txBody>
      </p:sp>
      <p:sp>
        <p:nvSpPr>
          <p:cNvPr id="426" name="Google Shape;426;g17b7b74d1f_3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7" name="Google Shape;427;g17b7b74d1f_3_2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7b7b74d1f_3_2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Arial"/>
                <a:ea typeface="Arial"/>
                <a:cs typeface="Arial"/>
                <a:sym typeface="Arial"/>
              </a:rPr>
              <a:t>25</a:t>
            </a:fld>
            <a:endParaRPr sz="1200">
              <a:solidFill>
                <a:schemeClr val="dk1"/>
              </a:solidFill>
              <a:latin typeface="Arial"/>
              <a:ea typeface="Arial"/>
              <a:cs typeface="Arial"/>
              <a:sym typeface="Arial"/>
            </a:endParaRPr>
          </a:p>
        </p:txBody>
      </p:sp>
      <p:sp>
        <p:nvSpPr>
          <p:cNvPr id="435" name="Google Shape;435;g17b7b74d1f_3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6" name="Google Shape;436;g17b7b74d1f_3_2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7b7b74d1f_3_26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Arial"/>
                <a:ea typeface="Arial"/>
                <a:cs typeface="Arial"/>
                <a:sym typeface="Arial"/>
              </a:rPr>
              <a:t>26</a:t>
            </a:fld>
            <a:endParaRPr sz="1200">
              <a:solidFill>
                <a:schemeClr val="dk1"/>
              </a:solidFill>
              <a:latin typeface="Arial"/>
              <a:ea typeface="Arial"/>
              <a:cs typeface="Arial"/>
              <a:sym typeface="Arial"/>
            </a:endParaRPr>
          </a:p>
        </p:txBody>
      </p:sp>
      <p:sp>
        <p:nvSpPr>
          <p:cNvPr id="448" name="Google Shape;448;g17b7b74d1f_3_261:notes"/>
          <p:cNvSpPr>
            <a:spLocks noGrp="1" noRot="1" noChangeAspect="1"/>
          </p:cNvSpPr>
          <p:nvPr>
            <p:ph type="sldImg" idx="2"/>
          </p:nvPr>
        </p:nvSpPr>
        <p:spPr>
          <a:xfrm>
            <a:off x="393700" y="693738"/>
            <a:ext cx="6070600" cy="34147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9" name="Google Shape;449;g17b7b74d1f_3_261:notes"/>
          <p:cNvSpPr txBox="1">
            <a:spLocks noGrp="1"/>
          </p:cNvSpPr>
          <p:nvPr>
            <p:ph type="body" idx="1"/>
          </p:nvPr>
        </p:nvSpPr>
        <p:spPr>
          <a:xfrm>
            <a:off x="913772" y="4342763"/>
            <a:ext cx="5030456" cy="4115119"/>
          </a:xfrm>
          <a:prstGeom prst="rect">
            <a:avLst/>
          </a:prstGeom>
          <a:noFill/>
          <a:ln>
            <a:noFill/>
          </a:ln>
        </p:spPr>
        <p:txBody>
          <a:bodyPr spcFirstLastPara="1" wrap="square" lIns="91425" tIns="45700" rIns="91425" bIns="45700" anchor="t" anchorCtr="0">
            <a:noAutofit/>
          </a:bodyPr>
          <a:lstStyle/>
          <a:p>
            <a:pPr marL="457200" marR="0" lvl="0" indent="-304800" algn="l" rtl="0">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Magnitudes can be represented using various graphical means:</a:t>
            </a:r>
            <a:endParaRPr sz="1200">
              <a:solidFill>
                <a:schemeClr val="dk1"/>
              </a:solidFill>
              <a:latin typeface="Calibri"/>
              <a:ea typeface="Calibri"/>
              <a:cs typeface="Calibri"/>
              <a:sym typeface="Calibri"/>
            </a:endParaRPr>
          </a:p>
          <a:p>
            <a:pPr marL="457200" marR="0" lvl="0" indent="-304800" algn="l" rtl="0">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457200" marR="0" lvl="0" indent="-304800" algn="l" rtl="0">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Best practice #1:</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Try to find the simplest (upmost in this plot) viz dimension that gets your point across</a:t>
            </a: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9a8af27753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Linear: looks like massive explosion happens after red bar</a:t>
            </a:r>
            <a:endParaRPr/>
          </a:p>
          <a:p>
            <a:pPr marL="457200" lvl="0" indent="-317500" algn="l" rtl="0">
              <a:spcBef>
                <a:spcPts val="0"/>
              </a:spcBef>
              <a:spcAft>
                <a:spcPts val="0"/>
              </a:spcAft>
              <a:buSzPts val="1400"/>
              <a:buChar char="-"/>
            </a:pPr>
            <a:r>
              <a:rPr lang="en"/>
              <a:t>Only log axis shows that exponential phase is already in full swing at red bar</a:t>
            </a:r>
            <a:endParaRPr/>
          </a:p>
          <a:p>
            <a:pPr marL="457200" lvl="0" indent="-317500" algn="l" rtl="0">
              <a:spcBef>
                <a:spcPts val="0"/>
              </a:spcBef>
              <a:spcAft>
                <a:spcPts val="0"/>
              </a:spcAft>
              <a:buSzPts val="1400"/>
              <a:buChar char="-"/>
            </a:pPr>
            <a:r>
              <a:rPr lang="en"/>
              <a:t>Recurring theme in ADA: log is your friend!</a:t>
            </a:r>
            <a:endParaRPr/>
          </a:p>
        </p:txBody>
      </p:sp>
      <p:sp>
        <p:nvSpPr>
          <p:cNvPr id="488" name="Google Shape;488;g9a8af27753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6222b0922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6222b0922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9a8af27753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Technical definition: tail falls off asymptotically slower than exponentially</a:t>
            </a:r>
            <a:endParaRPr/>
          </a:p>
          <a:p>
            <a:pPr marL="457200" lvl="0" indent="-317500" algn="l" rtl="0">
              <a:spcBef>
                <a:spcPts val="0"/>
              </a:spcBef>
              <a:spcAft>
                <a:spcPts val="0"/>
              </a:spcAft>
              <a:buSzPts val="1400"/>
              <a:buChar char="-"/>
            </a:pPr>
            <a:r>
              <a:rPr lang="en"/>
              <a:t>In practice: Mean &gt;&gt; median</a:t>
            </a:r>
            <a:endParaRPr/>
          </a:p>
          <a:p>
            <a:pPr marL="914400" lvl="1" indent="-317500" algn="l" rtl="0">
              <a:spcBef>
                <a:spcPts val="0"/>
              </a:spcBef>
              <a:spcAft>
                <a:spcPts val="0"/>
              </a:spcAft>
              <a:buSzPts val="1400"/>
              <a:buChar char="-"/>
            </a:pPr>
            <a:r>
              <a:rPr lang="en"/>
              <a:t>but not due to single outliers: remove one outlier → next one will hit you</a:t>
            </a:r>
            <a:endParaRPr/>
          </a:p>
          <a:p>
            <a:pPr marL="457200" lvl="0" indent="-317500" algn="l" rtl="0">
              <a:spcBef>
                <a:spcPts val="0"/>
              </a:spcBef>
              <a:spcAft>
                <a:spcPts val="0"/>
              </a:spcAft>
              <a:buSzPts val="1400"/>
              <a:buChar char="-"/>
            </a:pPr>
            <a:r>
              <a:rPr lang="en"/>
              <a:t>A lot of interesting stuff happens in the tail -- how can we make it visible?</a:t>
            </a:r>
            <a:endParaRPr/>
          </a:p>
          <a:p>
            <a:pPr marL="457200" lvl="0" indent="-317500" algn="l" rtl="0">
              <a:spcBef>
                <a:spcPts val="0"/>
              </a:spcBef>
              <a:spcAft>
                <a:spcPts val="0"/>
              </a:spcAft>
              <a:buSzPts val="1400"/>
              <a:buChar char="-"/>
            </a:pPr>
            <a:r>
              <a:rPr lang="en"/>
              <a:t>Log is your friend: log x-axis!</a:t>
            </a:r>
            <a:endParaRPr/>
          </a:p>
        </p:txBody>
      </p:sp>
      <p:sp>
        <p:nvSpPr>
          <p:cNvPr id="510" name="Google Shape;510;g9a8af2775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8685dd641b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8685dd641b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5e1397567_0_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This brings us to the topic of PLs</a:t>
            </a:r>
            <a:endParaRPr/>
          </a:p>
          <a:p>
            <a:pPr marL="457200" lvl="0" indent="-317500" algn="l" rtl="0">
              <a:spcBef>
                <a:spcPts val="0"/>
              </a:spcBef>
              <a:spcAft>
                <a:spcPts val="0"/>
              </a:spcAft>
              <a:buSzPts val="1400"/>
              <a:buChar char="-"/>
            </a:pPr>
            <a:r>
              <a:rPr lang="en"/>
              <a:t>…</a:t>
            </a:r>
            <a:endParaRPr/>
          </a:p>
          <a:p>
            <a:pPr marL="457200" lvl="0" indent="-317500" algn="l" rtl="0">
              <a:spcBef>
                <a:spcPts val="0"/>
              </a:spcBef>
              <a:spcAft>
                <a:spcPts val="0"/>
              </a:spcAft>
              <a:buSzPts val="1400"/>
              <a:buChar char="-"/>
            </a:pPr>
            <a:r>
              <a:rPr lang="en"/>
              <a:t>\alpha &lt;= 2: mean &amp; var = \infty</a:t>
            </a:r>
            <a:endParaRPr/>
          </a:p>
          <a:p>
            <a:pPr marL="457200" lvl="0" indent="-317500" algn="l" rtl="0">
              <a:spcBef>
                <a:spcPts val="0"/>
              </a:spcBef>
              <a:spcAft>
                <a:spcPts val="0"/>
              </a:spcAft>
              <a:buSzPts val="1400"/>
              <a:buChar char="-"/>
            </a:pPr>
            <a:r>
              <a:rPr lang="en">
                <a:solidFill>
                  <a:schemeClr val="dk1"/>
                </a:solidFill>
              </a:rPr>
              <a:t>\alpha &lt;= 3: var = \infty</a:t>
            </a:r>
            <a:endParaRPr>
              <a:solidFill>
                <a:schemeClr val="dk1"/>
              </a:solidFill>
            </a:endParaRPr>
          </a:p>
          <a:p>
            <a:pPr marL="457200" lvl="0" indent="-317500" algn="l" rtl="0">
              <a:spcBef>
                <a:spcPts val="0"/>
              </a:spcBef>
              <a:spcAft>
                <a:spcPts val="0"/>
              </a:spcAft>
              <a:buSzPts val="1400"/>
              <a:buChar char="-"/>
            </a:pPr>
            <a:r>
              <a:rPr lang="en"/>
              <a:t>most identified power laws in nature have exponents such that the mean is well-defined but the variance is not</a:t>
            </a:r>
            <a:endParaRPr>
              <a:solidFill>
                <a:schemeClr val="dk1"/>
              </a:solidFill>
            </a:endParaRPr>
          </a:p>
        </p:txBody>
      </p:sp>
      <p:sp>
        <p:nvSpPr>
          <p:cNvPr id="521" name="Google Shape;521;g25e1397567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5e1397567_0_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Char char="-"/>
            </a:pPr>
            <a:r>
              <a:rPr lang="en">
                <a:solidFill>
                  <a:schemeClr val="dk1"/>
                </a:solidFill>
              </a:rPr>
              <a:t>PDF: noisy tail, due to rare values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Approach 1: binning in increasing bucket sizes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Approach 2: use CCDF</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Let’s see if you can figure out why!</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(POLL)</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What shape does the CCDF of a power law have when plotted on log-log axes?</a:t>
            </a:r>
            <a:endParaRPr/>
          </a:p>
          <a:p>
            <a:pPr marL="0" lvl="0" indent="0" algn="l" rtl="0">
              <a:spcBef>
                <a:spcPts val="0"/>
              </a:spcBef>
              <a:spcAft>
                <a:spcPts val="0"/>
              </a:spcAft>
              <a:buClr>
                <a:schemeClr val="dk1"/>
              </a:buClr>
              <a:buSzPts val="1100"/>
              <a:buFont typeface="Arial"/>
              <a:buNone/>
            </a:pPr>
            <a:r>
              <a:rPr lang="en"/>
              <a:t>(A) Concave shape (like a logarithm or square root)</a:t>
            </a:r>
            <a:endParaRPr/>
          </a:p>
          <a:p>
            <a:pPr marL="0" lvl="0" indent="0" algn="l" rtl="0">
              <a:spcBef>
                <a:spcPts val="0"/>
              </a:spcBef>
              <a:spcAft>
                <a:spcPts val="0"/>
              </a:spcAft>
              <a:buClr>
                <a:schemeClr val="dk1"/>
              </a:buClr>
              <a:buSzPts val="1100"/>
              <a:buFont typeface="Arial"/>
              <a:buNone/>
            </a:pPr>
            <a:r>
              <a:rPr lang="en"/>
              <a:t>(B) Straight line</a:t>
            </a:r>
            <a:endParaRPr/>
          </a:p>
          <a:p>
            <a:pPr marL="0" lvl="0" indent="0" algn="l" rtl="0">
              <a:spcBef>
                <a:spcPts val="0"/>
              </a:spcBef>
              <a:spcAft>
                <a:spcPts val="0"/>
              </a:spcAft>
              <a:buClr>
                <a:schemeClr val="dk1"/>
              </a:buClr>
              <a:buSzPts val="1100"/>
              <a:buFont typeface="Arial"/>
              <a:buNone/>
            </a:pPr>
            <a:r>
              <a:rPr lang="en"/>
              <a:t>(C) Convex shape (like an exponential)</a:t>
            </a:r>
            <a:endParaRPr/>
          </a:p>
          <a:p>
            <a:pPr marL="0" lvl="0" indent="0" algn="l" rtl="0">
              <a:spcBef>
                <a:spcPts val="0"/>
              </a:spcBef>
              <a:spcAft>
                <a:spcPts val="0"/>
              </a:spcAft>
              <a:buNone/>
            </a:pPr>
            <a:endParaRPr/>
          </a:p>
        </p:txBody>
      </p:sp>
      <p:sp>
        <p:nvSpPr>
          <p:cNvPr id="535" name="Google Shape;535;g25e1397567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9cabbc300c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 </a:t>
            </a:r>
            <a:endParaRPr/>
          </a:p>
          <a:p>
            <a:pPr marL="0" lvl="0" indent="0" algn="l" rtl="0">
              <a:spcBef>
                <a:spcPts val="0"/>
              </a:spcBef>
              <a:spcAft>
                <a:spcPts val="0"/>
              </a:spcAft>
              <a:buNone/>
            </a:pPr>
            <a:r>
              <a:rPr lang="en"/>
              <a:t>(source of plots, and more about power laws: </a:t>
            </a:r>
            <a:r>
              <a:rPr lang="en" u="sng">
                <a:solidFill>
                  <a:schemeClr val="hlink"/>
                </a:solidFill>
                <a:hlinkClick r:id="rId3"/>
              </a:rPr>
              <a:t>https://arxiv.org/pdf/cond-mat/0412004.pdf</a:t>
            </a:r>
            <a:r>
              <a:rPr lang="en"/>
              <a:t>)</a:t>
            </a:r>
            <a:endParaRPr/>
          </a:p>
        </p:txBody>
      </p:sp>
      <p:sp>
        <p:nvSpPr>
          <p:cNvPr id="550" name="Google Shape;550;g9cabbc300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7b7b74d1f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g17b7b74d1f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9a8af27753_0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g9a8af2775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9a8af27753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solidFill>
                  <a:schemeClr val="dk1"/>
                </a:solidFill>
              </a:rPr>
              <a:t>Without labeling your axes, your plot is meaningless</a:t>
            </a:r>
            <a:endParaRPr>
              <a:solidFill>
                <a:schemeClr val="dk1"/>
              </a:solidFill>
            </a:endParaRPr>
          </a:p>
          <a:p>
            <a:pPr marL="457200" lvl="0" indent="-317500" algn="l" rtl="0">
              <a:spcBef>
                <a:spcPts val="0"/>
              </a:spcBef>
              <a:spcAft>
                <a:spcPts val="0"/>
              </a:spcAft>
              <a:buSzPts val="1400"/>
              <a:buChar char="●"/>
            </a:pPr>
            <a:r>
              <a:rPr lang="en">
                <a:solidFill>
                  <a:schemeClr val="dk1"/>
                </a:solidFill>
              </a:rPr>
              <a:t>It’s obvious, but people forget → consider getting this mug</a:t>
            </a:r>
            <a:endParaRPr>
              <a:solidFill>
                <a:schemeClr val="dk1"/>
              </a:solidFill>
            </a:endParaRPr>
          </a:p>
          <a:p>
            <a:pPr marL="457200" lvl="0" indent="-317500" algn="l" rtl="0">
              <a:spcBef>
                <a:spcPts val="0"/>
              </a:spcBef>
              <a:spcAft>
                <a:spcPts val="0"/>
              </a:spcAft>
              <a:buSzPts val="1400"/>
              <a:buChar char="●"/>
            </a:pPr>
            <a:r>
              <a:rPr lang="en"/>
              <a:t>Side note: axes are now on same scale, but beer glasses are not (Paulaner is twice as large…)</a:t>
            </a:r>
            <a:endParaRPr/>
          </a:p>
        </p:txBody>
      </p:sp>
      <p:sp>
        <p:nvSpPr>
          <p:cNvPr id="589" name="Google Shape;589;g9a8af27753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9a8af27753_0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9a8af27753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9a8af27753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log y instead of y</a:t>
            </a:r>
            <a:endParaRPr/>
          </a:p>
          <a:p>
            <a:pPr marL="457200" lvl="0" indent="-317500" algn="l" rtl="0">
              <a:spcBef>
                <a:spcPts val="0"/>
              </a:spcBef>
              <a:spcAft>
                <a:spcPts val="0"/>
              </a:spcAft>
              <a:buSzPts val="1400"/>
              <a:buChar char="-"/>
            </a:pPr>
            <a:r>
              <a:rPr lang="en"/>
              <a:t>Going up a fixed #cm on y axis = multiplying y with a fixed factor</a:t>
            </a:r>
            <a:endParaRPr/>
          </a:p>
          <a:p>
            <a:pPr marL="0" lvl="0" indent="0" algn="l" rtl="0">
              <a:spcBef>
                <a:spcPts val="0"/>
              </a:spcBef>
              <a:spcAft>
                <a:spcPts val="0"/>
              </a:spcAft>
              <a:buNone/>
            </a:pPr>
            <a:endParaRPr/>
          </a:p>
        </p:txBody>
      </p:sp>
      <p:sp>
        <p:nvSpPr>
          <p:cNvPr id="609" name="Google Shape;609;g9a8af27753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9a8af27753_0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How to compute error bars? Next lecture!</a:t>
            </a:r>
            <a:endParaRPr/>
          </a:p>
        </p:txBody>
      </p:sp>
      <p:sp>
        <p:nvSpPr>
          <p:cNvPr id="631" name="Google Shape;631;g9a8af2775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9a8af27753_0_3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Note consistent y-axis ranges!</a:t>
            </a:r>
            <a:endParaRPr/>
          </a:p>
          <a:p>
            <a:pPr marL="457200" lvl="0" indent="-317500" algn="l" rtl="0">
              <a:spcBef>
                <a:spcPts val="0"/>
              </a:spcBef>
              <a:spcAft>
                <a:spcPts val="0"/>
              </a:spcAft>
              <a:buSzPts val="1400"/>
              <a:buChar char="-"/>
            </a:pPr>
            <a:r>
              <a:rPr lang="en"/>
              <a:t>Note consistent colors: 1 color ←→ 1 country</a:t>
            </a:r>
            <a:endParaRPr/>
          </a:p>
          <a:p>
            <a:pPr marL="457200" lvl="0" indent="-317500" algn="l" rtl="0">
              <a:spcBef>
                <a:spcPts val="0"/>
              </a:spcBef>
              <a:spcAft>
                <a:spcPts val="0"/>
              </a:spcAft>
              <a:buSzPts val="1400"/>
              <a:buChar char="-"/>
            </a:pPr>
            <a:r>
              <a:rPr lang="en"/>
              <a:t>Meta level: note how I used green consistently to make it clear that the green circles are supposed to exemplify how to use colors consistently</a:t>
            </a:r>
            <a:endParaRPr/>
          </a:p>
        </p:txBody>
      </p:sp>
      <p:sp>
        <p:nvSpPr>
          <p:cNvPr id="644" name="Google Shape;644;g9a8af27753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621c402484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621c40248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7b7b74d1f_3_2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g17b7b74d1f_3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7b7b74d1f_3_3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Use online resources to find the best color schemes; e.g.,</a:t>
            </a:r>
            <a:endParaRPr/>
          </a:p>
          <a:p>
            <a:pPr marL="1143000" lvl="2" indent="-165100" algn="l" rtl="0">
              <a:spcBef>
                <a:spcPts val="0"/>
              </a:spcBef>
              <a:spcAft>
                <a:spcPts val="0"/>
              </a:spcAft>
              <a:buSzPts val="1400"/>
              <a:buChar char="•"/>
            </a:pPr>
            <a:r>
              <a:rPr lang="en"/>
              <a:t>Color Brewer</a:t>
            </a:r>
            <a:endParaRPr/>
          </a:p>
          <a:p>
            <a:pPr marL="1143000" lvl="2" indent="-165100" algn="l" rtl="0">
              <a:spcBef>
                <a:spcPts val="0"/>
              </a:spcBef>
              <a:spcAft>
                <a:spcPts val="0"/>
              </a:spcAft>
              <a:buSzPts val="1400"/>
              <a:buChar char="•"/>
            </a:pPr>
            <a:r>
              <a:rPr lang="en"/>
              <a:t>Kuler</a:t>
            </a:r>
            <a:endParaRPr/>
          </a:p>
          <a:p>
            <a:pPr marL="1143000" lvl="2" indent="-165100" algn="l" rtl="0">
              <a:spcBef>
                <a:spcPts val="0"/>
              </a:spcBef>
              <a:spcAft>
                <a:spcPts val="0"/>
              </a:spcAft>
              <a:buSzPts val="1400"/>
              <a:buChar char="•"/>
            </a:pPr>
            <a:r>
              <a:rPr lang="en"/>
              <a:t>Colour Lovers</a:t>
            </a:r>
            <a:endParaRPr/>
          </a:p>
          <a:p>
            <a:pPr marL="0" lvl="0" indent="0" algn="l" rtl="0">
              <a:spcBef>
                <a:spcPts val="0"/>
              </a:spcBef>
              <a:spcAft>
                <a:spcPts val="0"/>
              </a:spcAft>
              <a:buNone/>
            </a:pPr>
            <a:endParaRPr/>
          </a:p>
          <a:p>
            <a:pPr marL="0" lvl="0" indent="0" algn="l" rtl="0">
              <a:spcBef>
                <a:spcPts val="0"/>
              </a:spcBef>
              <a:spcAft>
                <a:spcPts val="0"/>
              </a:spcAft>
              <a:buNone/>
            </a:pPr>
            <a:r>
              <a:rPr lang="en"/>
              <a:t>Point out “colorblind safe”</a:t>
            </a:r>
            <a:endParaRPr/>
          </a:p>
        </p:txBody>
      </p:sp>
      <p:sp>
        <p:nvSpPr>
          <p:cNvPr id="666" name="Google Shape;666;g17b7b74d1f_3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25e1397567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25e1397567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Rainbow colors a horrible choice for a colorblind audience</a:t>
            </a:r>
            <a:endParaRPr/>
          </a:p>
          <a:p>
            <a:pPr marL="457200" lvl="0" indent="-317500" algn="l" rtl="0">
              <a:spcBef>
                <a:spcPts val="0"/>
              </a:spcBef>
              <a:spcAft>
                <a:spcPts val="0"/>
              </a:spcAft>
              <a:buSzPts val="1400"/>
              <a:buChar char="-"/>
            </a:pPr>
            <a:r>
              <a:rPr lang="en"/>
              <a:t>On that note: traffic light colors also stupid (should be yellow/blue, not red/green)</a:t>
            </a:r>
            <a:endParaRPr/>
          </a:p>
          <a:p>
            <a:pPr marL="457200" lvl="0" indent="-317500" algn="l" rtl="0">
              <a:spcBef>
                <a:spcPts val="0"/>
              </a:spcBef>
              <a:spcAft>
                <a:spcPts val="0"/>
              </a:spcAft>
              <a:buSzPts val="1400"/>
              <a:buChar char="-"/>
            </a:pPr>
            <a:r>
              <a:rPr lang="en"/>
              <a:t>Horrible: Matlab uses red/green as default colors</a:t>
            </a:r>
            <a:endParaRPr/>
          </a:p>
          <a:p>
            <a:pPr marL="457200" lvl="0" indent="-317500" algn="l" rtl="0">
              <a:spcBef>
                <a:spcPts val="0"/>
              </a:spcBef>
              <a:spcAft>
                <a:spcPts val="0"/>
              </a:spcAft>
              <a:buSzPts val="1400"/>
              <a:buChar char="-"/>
            </a:pPr>
            <a:r>
              <a:rPr lang="en"/>
              <a:t>Instead: use colorblind-safe palettes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9a8af27753_0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9a8af27753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https://image.slidesharecdn.com/slidesharematerialstatistical-chartscsp-150306103804-conversion-gate01/95/using-charts-to-present-statistical-data-to-nonstatisticians-5-638.jpg</a:t>
            </a:r>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5e1397567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5e139756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(Don’t discuss in class!)</a:t>
            </a:r>
            <a:endParaRPr/>
          </a:p>
          <a:p>
            <a:pPr marL="457200" lvl="0" indent="-317500" algn="l" rtl="0">
              <a:spcBef>
                <a:spcPts val="0"/>
              </a:spcBef>
              <a:spcAft>
                <a:spcPts val="0"/>
              </a:spcAft>
              <a:buSzPts val="1400"/>
              <a:buChar char="-"/>
            </a:pPr>
            <a:r>
              <a:rPr lang="en"/>
              <a:t>Some of them violate principles that we discussed, others are wrong in other ways. Have fun!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5e1397567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5e1397567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7b7b74d1f_3_3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Everything we’ve seen in this lecture so far</a:t>
            </a:r>
            <a:endParaRPr/>
          </a:p>
          <a:p>
            <a:pPr marL="457200" lvl="0" indent="-317500" algn="l" rtl="0">
              <a:spcBef>
                <a:spcPts val="0"/>
              </a:spcBef>
              <a:spcAft>
                <a:spcPts val="0"/>
              </a:spcAft>
              <a:buSzPts val="1400"/>
              <a:buChar char="-"/>
            </a:pPr>
            <a:r>
              <a:rPr lang="en"/>
              <a:t>Sometimes hard to distinguish from art (see pics; also cf. “Garden of Eden”)</a:t>
            </a:r>
            <a:endParaRPr/>
          </a:p>
        </p:txBody>
      </p:sp>
      <p:sp>
        <p:nvSpPr>
          <p:cNvPr id="711" name="Google Shape;711;g17b7b74d1f_3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7b7b74d1f_1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g17b7b74d1f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7b7b74d1f_1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g17b7b74d1f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7b7b74d1f_1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Never just blink the weirdness away; stare it straight in the eye</a:t>
            </a:r>
            <a:endParaRPr/>
          </a:p>
          <a:p>
            <a:pPr marL="457200" lvl="0" indent="-317500" algn="l" rtl="0">
              <a:spcBef>
                <a:spcPts val="0"/>
              </a:spcBef>
              <a:spcAft>
                <a:spcPts val="0"/>
              </a:spcAft>
              <a:buSzPts val="1400"/>
              <a:buChar char="-"/>
            </a:pPr>
            <a:r>
              <a:rPr lang="en"/>
              <a:t>… </a:t>
            </a:r>
            <a:endParaRPr/>
          </a:p>
          <a:p>
            <a:pPr marL="457200" lvl="0" indent="-317500" algn="l" rtl="0">
              <a:spcBef>
                <a:spcPts val="0"/>
              </a:spcBef>
              <a:spcAft>
                <a:spcPts val="0"/>
              </a:spcAft>
              <a:buSzPts val="1400"/>
              <a:buChar char="-"/>
            </a:pPr>
            <a:r>
              <a:rPr lang="en"/>
              <a:t>“No good or bad in science”; you try to find what the world is like</a:t>
            </a:r>
            <a:endParaRPr/>
          </a:p>
          <a:p>
            <a:pPr marL="457200" lvl="0" indent="-317500" algn="l" rtl="0">
              <a:spcBef>
                <a:spcPts val="0"/>
              </a:spcBef>
              <a:spcAft>
                <a:spcPts val="0"/>
              </a:spcAft>
              <a:buSzPts val="1400"/>
              <a:buChar char="-"/>
            </a:pPr>
            <a:r>
              <a:rPr lang="en"/>
              <a:t>Famous example: Hubel &amp; Wiesel’s cat experiments</a:t>
            </a:r>
            <a:endParaRPr/>
          </a:p>
        </p:txBody>
      </p:sp>
      <p:sp>
        <p:nvSpPr>
          <p:cNvPr id="744" name="Google Shape;744;g17b7b74d1f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7b7b74d1f_3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Viz matters throughout data science: 3 broad classes of use cases:</a:t>
            </a:r>
            <a:endParaRPr/>
          </a:p>
          <a:p>
            <a:pPr marL="0" lvl="0" indent="0" algn="l" rtl="0">
              <a:spcBef>
                <a:spcPts val="0"/>
              </a:spcBef>
              <a:spcAft>
                <a:spcPts val="0"/>
              </a:spcAft>
              <a:buNone/>
            </a:pPr>
            <a:r>
              <a:rPr lang="en"/>
              <a:t>…</a:t>
            </a:r>
            <a:endParaRPr/>
          </a:p>
          <a:p>
            <a:pPr marL="457200" lvl="0" indent="-317500" algn="l" rtl="0">
              <a:spcBef>
                <a:spcPts val="0"/>
              </a:spcBef>
              <a:spcAft>
                <a:spcPts val="0"/>
              </a:spcAft>
              <a:buSzPts val="1400"/>
              <a:buAutoNum type="arabicPeriod"/>
            </a:pPr>
            <a:r>
              <a:rPr lang="en"/>
              <a:t>Before and during analysis</a:t>
            </a:r>
            <a:endParaRPr/>
          </a:p>
          <a:p>
            <a:pPr marL="457200" lvl="0" indent="-317500" algn="l" rtl="0">
              <a:spcBef>
                <a:spcPts val="0"/>
              </a:spcBef>
              <a:spcAft>
                <a:spcPts val="0"/>
              </a:spcAft>
              <a:buSzPts val="1400"/>
              <a:buAutoNum type="arabicPeriod"/>
            </a:pPr>
            <a:r>
              <a:rPr lang="en"/>
              <a:t>After analysis</a:t>
            </a:r>
            <a:endParaRPr/>
          </a:p>
          <a:p>
            <a:pPr marL="457200" lvl="0" indent="-317500" algn="l" rtl="0">
              <a:spcBef>
                <a:spcPts val="0"/>
              </a:spcBef>
              <a:spcAft>
                <a:spcPts val="0"/>
              </a:spcAft>
              <a:buSzPts val="1400"/>
              <a:buAutoNum type="arabicPeriod"/>
            </a:pPr>
            <a:r>
              <a:rPr lang="en"/>
              <a:t>After analysis</a:t>
            </a:r>
            <a:endParaRPr/>
          </a:p>
        </p:txBody>
      </p:sp>
      <p:sp>
        <p:nvSpPr>
          <p:cNvPr id="253" name="Google Shape;253;g17b7b74d1f_3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7b7b74d1f_3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2" name="Google Shape;762;g17b7b74d1f_3_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chemeClr val="dk1"/>
                </a:solidFill>
                <a:latin typeface="Calibri"/>
                <a:ea typeface="Calibri"/>
                <a:cs typeface="Calibri"/>
                <a:sym typeface="Calibri"/>
              </a:rPr>
              <a:t>(links unfortunately behind paywall now – but CANCEL trick…)</a:t>
            </a:r>
            <a:endParaRPr sz="1200" b="0" i="0" u="none" strike="noStrike" cap="none">
              <a:solidFill>
                <a:schemeClr val="dk1"/>
              </a:solidFill>
              <a:latin typeface="Calibri"/>
              <a:ea typeface="Calibri"/>
              <a:cs typeface="Calibri"/>
              <a:sym typeface="Calibri"/>
            </a:endParaRPr>
          </a:p>
        </p:txBody>
      </p:sp>
      <p:sp>
        <p:nvSpPr>
          <p:cNvPr id="763" name="Google Shape;763;g17b7b74d1f_3_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50</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7b7b74d1f_3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g17b7b74d1f_3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7b7b74d1f_3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We’ll end with a look into the crystal ball</a:t>
            </a:r>
            <a:endParaRPr/>
          </a:p>
          <a:p>
            <a:pPr marL="457200" lvl="0" indent="-317500" algn="l" rtl="0">
              <a:spcBef>
                <a:spcPts val="0"/>
              </a:spcBef>
              <a:spcAft>
                <a:spcPts val="0"/>
              </a:spcAft>
              <a:buSzPts val="1400"/>
              <a:buChar char="-"/>
            </a:pPr>
            <a:r>
              <a:rPr lang="en"/>
              <a:t>ADA class over course of semester ;)</a:t>
            </a:r>
            <a:endParaRPr/>
          </a:p>
          <a:p>
            <a:pPr marL="457200" lvl="0" indent="-317500" algn="l" rtl="0">
              <a:spcBef>
                <a:spcPts val="0"/>
              </a:spcBef>
              <a:spcAft>
                <a:spcPts val="0"/>
              </a:spcAft>
              <a:buSzPts val="1400"/>
              <a:buChar char="-"/>
            </a:pPr>
            <a:r>
              <a:rPr lang="en"/>
              <a:t>…</a:t>
            </a:r>
            <a:endParaRPr/>
          </a:p>
          <a:p>
            <a:pPr marL="457200" lvl="0" indent="-317500" algn="l" rtl="0">
              <a:spcBef>
                <a:spcPts val="0"/>
              </a:spcBef>
              <a:spcAft>
                <a:spcPts val="0"/>
              </a:spcAft>
              <a:buSzPts val="1400"/>
              <a:buChar char="-"/>
            </a:pPr>
            <a:r>
              <a:rPr lang="en"/>
              <a:t>Reason for slide title: “Give new perspectives”</a:t>
            </a:r>
            <a:endParaRPr/>
          </a:p>
          <a:p>
            <a:pPr marL="914400" lvl="1" indent="-317500" algn="l" rtl="0">
              <a:spcBef>
                <a:spcPts val="0"/>
              </a:spcBef>
              <a:spcAft>
                <a:spcPts val="0"/>
              </a:spcAft>
              <a:buSzPts val="1400"/>
              <a:buChar char="-"/>
            </a:pPr>
            <a:r>
              <a:rPr lang="en"/>
              <a:t>Groundbreaking: from perspective of soldier, not generals or politicians</a:t>
            </a:r>
            <a:endParaRPr/>
          </a:p>
        </p:txBody>
      </p:sp>
      <p:sp>
        <p:nvSpPr>
          <p:cNvPr id="779" name="Google Shape;779;g17b7b74d1f_3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5e1397567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5e1397567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slides provide pointers to specific tools</a:t>
            </a:r>
            <a:endParaRPr/>
          </a:p>
          <a:p>
            <a:pPr marL="0" lvl="0" indent="0" algn="l" rtl="0">
              <a:spcBef>
                <a:spcPts val="0"/>
              </a:spcBef>
              <a:spcAft>
                <a:spcPts val="0"/>
              </a:spcAft>
              <a:buNone/>
            </a:pPr>
            <a:r>
              <a:rPr lang="en"/>
              <a:t>Won’t discuss in class</a:t>
            </a:r>
            <a:endParaRPr/>
          </a:p>
          <a:p>
            <a:pPr marL="0" lvl="0" indent="0" algn="l" rtl="0">
              <a:spcBef>
                <a:spcPts val="0"/>
              </a:spcBef>
              <a:spcAft>
                <a:spcPts val="0"/>
              </a:spcAft>
              <a:buNone/>
            </a:pPr>
            <a:r>
              <a:rPr lang="en"/>
              <a:t>Feel free to follow up on these pointers yourself</a:t>
            </a:r>
            <a:endParaRPr/>
          </a:p>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7b7b74d1f_3_4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g17b7b74d1f_3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7b7b74d1f_3_4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g17b7b74d1f_3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7b7b74d1f_3_4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g17b7b74d1f_3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17b7b74d1f_3_4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g17b7b74d1f_3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7b7b74d1f_3_4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g17b7b74d1f_3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5e1397567_0_4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g25e1397567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40bf5536d1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40bf5536d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621c402484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621c402484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7b7b74d1f_1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Personally don’t like this: x-axis seems to have meaningful ordering, but doesn’t</a:t>
            </a:r>
            <a:endParaRPr/>
          </a:p>
          <a:p>
            <a:pPr marL="457200" lvl="0" indent="-317500" algn="l" rtl="0">
              <a:spcBef>
                <a:spcPts val="0"/>
              </a:spcBef>
              <a:spcAft>
                <a:spcPts val="0"/>
              </a:spcAft>
              <a:buSzPts val="1400"/>
              <a:buChar char="-"/>
            </a:pPr>
            <a:r>
              <a:rPr lang="en"/>
              <a:t>→ p.t.o.</a:t>
            </a:r>
            <a:endParaRPr/>
          </a:p>
        </p:txBody>
      </p:sp>
      <p:sp>
        <p:nvSpPr>
          <p:cNvPr id="851" name="Google Shape;851;g17b7b74d1f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7b7b74d1f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g17b7b74d1f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25e1397567_0_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g25e139756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7b7b74d1f_3_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g17b7b74d1f_3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7b7b74d1f_3_3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red/green: worst colors (as per previous slide)... </a:t>
            </a:r>
            <a:endParaRPr/>
          </a:p>
        </p:txBody>
      </p:sp>
      <p:sp>
        <p:nvSpPr>
          <p:cNvPr id="884" name="Google Shape;884;g17b7b74d1f_3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17b7b74d1f_3_3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g17b7b74d1f_3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9a8af27753_0_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g9a8af27753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7b7b74d1f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7b7b74d1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Previous ex. highly non-traditional viz – but still a viz</a:t>
            </a:r>
            <a:endParaRPr/>
          </a:p>
          <a:p>
            <a:pPr marL="457200" lvl="0" indent="-317500" algn="l" rtl="0">
              <a:spcBef>
                <a:spcPts val="0"/>
              </a:spcBef>
              <a:spcAft>
                <a:spcPts val="0"/>
              </a:spcAft>
              <a:buSzPts val="1400"/>
              <a:buChar char="-"/>
            </a:pPr>
            <a:r>
              <a:rPr lang="en"/>
              <a:t>More traditional: static</a:t>
            </a:r>
            <a:endParaRPr/>
          </a:p>
          <a:p>
            <a:pPr marL="457200" lvl="0" indent="-317500" algn="l" rtl="0">
              <a:spcBef>
                <a:spcPts val="0"/>
              </a:spcBef>
              <a:spcAft>
                <a:spcPts val="0"/>
              </a:spcAft>
              <a:buSzPts val="1400"/>
              <a:buChar char="-"/>
            </a:pPr>
            <a:r>
              <a:rPr lang="en"/>
              <a:t>Now more and more interactive (but w/ a computer, not plants…)</a:t>
            </a:r>
            <a:endParaRPr/>
          </a:p>
          <a:p>
            <a:pPr marL="457200" lvl="0" indent="-317500" algn="l" rtl="0">
              <a:spcBef>
                <a:spcPts val="0"/>
              </a:spcBef>
              <a:spcAft>
                <a:spcPts val="0"/>
              </a:spcAft>
              <a:buSzPts val="1400"/>
              <a:buChar char="-"/>
            </a:pPr>
            <a:r>
              <a:rPr lang="en"/>
              <a:t>In this lecture, will focus on static viz</a:t>
            </a:r>
            <a:endParaRPr/>
          </a:p>
          <a:p>
            <a:pPr marL="457200" lvl="0" indent="-317500" algn="l" rtl="0">
              <a:spcBef>
                <a:spcPts val="0"/>
              </a:spcBef>
              <a:spcAft>
                <a:spcPts val="0"/>
              </a:spcAft>
              <a:buSzPts val="1400"/>
              <a:buChar char="-"/>
            </a:pPr>
            <a:r>
              <a:rPr lang="en"/>
              <a:t>Without these basics, won’t be successful at </a:t>
            </a:r>
            <a:r>
              <a:rPr lang="en">
                <a:solidFill>
                  <a:schemeClr val="dk1"/>
                </a:solidFill>
              </a:rPr>
              <a:t>interactive viz</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92191ab5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92191ab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Including about interactive viz</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92191ab5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92191ab5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CC4125"/>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CC4125"/>
              </a:buClr>
              <a:buSzPts val="9600"/>
              <a:buFont typeface="Lato"/>
              <a:buNone/>
              <a:defRPr sz="9600">
                <a:solidFill>
                  <a:srgbClr val="CC4125"/>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000000"/>
              </a:buClr>
              <a:buSzPts val="3000"/>
              <a:buFont typeface="Calibri"/>
              <a:buNone/>
              <a:defRPr sz="4400" b="0" i="0" u="none" strike="noStrike" cap="none">
                <a:solidFill>
                  <a:srgbClr val="000000"/>
                </a:solidFill>
                <a:latin typeface="Calibri"/>
                <a:ea typeface="Calibri"/>
                <a:cs typeface="Calibri"/>
                <a:sym typeface="Calibri"/>
              </a:defRPr>
            </a:lvl1pPr>
            <a:lvl2pPr lvl="1" indent="0">
              <a:spcBef>
                <a:spcPts val="0"/>
              </a:spcBef>
              <a:spcAft>
                <a:spcPts val="0"/>
              </a:spcAft>
              <a:buSzPts val="3000"/>
              <a:buNone/>
              <a:defRPr sz="1800"/>
            </a:lvl2pPr>
            <a:lvl3pPr lvl="2" indent="0">
              <a:spcBef>
                <a:spcPts val="0"/>
              </a:spcBef>
              <a:spcAft>
                <a:spcPts val="0"/>
              </a:spcAft>
              <a:buSzPts val="3000"/>
              <a:buNone/>
              <a:defRPr sz="1800"/>
            </a:lvl3pPr>
            <a:lvl4pPr lvl="3" indent="0">
              <a:spcBef>
                <a:spcPts val="0"/>
              </a:spcBef>
              <a:spcAft>
                <a:spcPts val="0"/>
              </a:spcAft>
              <a:buSzPts val="3000"/>
              <a:buNone/>
              <a:defRPr sz="1800"/>
            </a:lvl4pPr>
            <a:lvl5pPr lvl="4" indent="0">
              <a:spcBef>
                <a:spcPts val="0"/>
              </a:spcBef>
              <a:spcAft>
                <a:spcPts val="0"/>
              </a:spcAft>
              <a:buSzPts val="3000"/>
              <a:buNone/>
              <a:defRPr sz="1800"/>
            </a:lvl5pPr>
            <a:lvl6pPr lvl="5" indent="0">
              <a:spcBef>
                <a:spcPts val="0"/>
              </a:spcBef>
              <a:spcAft>
                <a:spcPts val="0"/>
              </a:spcAft>
              <a:buSzPts val="3000"/>
              <a:buNone/>
              <a:defRPr sz="1800"/>
            </a:lvl6pPr>
            <a:lvl7pPr lvl="6" indent="0">
              <a:spcBef>
                <a:spcPts val="0"/>
              </a:spcBef>
              <a:spcAft>
                <a:spcPts val="0"/>
              </a:spcAft>
              <a:buSzPts val="3000"/>
              <a:buNone/>
              <a:defRPr sz="1800"/>
            </a:lvl7pPr>
            <a:lvl8pPr lvl="7" indent="0">
              <a:spcBef>
                <a:spcPts val="0"/>
              </a:spcBef>
              <a:spcAft>
                <a:spcPts val="0"/>
              </a:spcAft>
              <a:buSzPts val="3000"/>
              <a:buNone/>
              <a:defRPr sz="1800"/>
            </a:lvl8pPr>
            <a:lvl9pPr lvl="8" indent="0">
              <a:spcBef>
                <a:spcPts val="0"/>
              </a:spcBef>
              <a:spcAft>
                <a:spcPts val="0"/>
              </a:spcAft>
              <a:buSzPts val="3000"/>
              <a:buNone/>
              <a:defRPr sz="1800"/>
            </a:lvl9pPr>
          </a:lstStyle>
          <a:p>
            <a:endParaRPr/>
          </a:p>
        </p:txBody>
      </p:sp>
      <p:sp>
        <p:nvSpPr>
          <p:cNvPr id="70" name="Google Shape;70;p13"/>
          <p:cNvSpPr txBox="1">
            <a:spLocks noGrp="1"/>
          </p:cNvSpPr>
          <p:nvPr>
            <p:ph type="body" idx="1"/>
          </p:nvPr>
        </p:nvSpPr>
        <p:spPr>
          <a:xfrm>
            <a:off x="457200" y="1200150"/>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1pPr>
            <a:lvl2pPr marL="914400" marR="0" lvl="1" indent="-406400" algn="l" rtl="0">
              <a:spcBef>
                <a:spcPts val="16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2pPr>
            <a:lvl3pPr marL="1371600" marR="0" lvl="2" indent="-381000" algn="l" rtl="0">
              <a:spcBef>
                <a:spcPts val="1600"/>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3pPr>
            <a:lvl4pPr marL="1828800" marR="0" lvl="3" indent="-355600" algn="l" rtl="0">
              <a:spcBef>
                <a:spcPts val="16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4pPr>
            <a:lvl5pPr marL="2286000" marR="0" lvl="4" indent="-355600" algn="l" rtl="0">
              <a:spcBef>
                <a:spcPts val="16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5pPr>
            <a:lvl6pPr marL="2743200" marR="0" lvl="5" indent="-355600" algn="l" rtl="0">
              <a:spcBef>
                <a:spcPts val="16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6pPr>
            <a:lvl7pPr marL="3200400" marR="0" lvl="6" indent="-355600" algn="l" rtl="0">
              <a:spcBef>
                <a:spcPts val="16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7pPr>
            <a:lvl8pPr marL="3657600" marR="0" lvl="7" indent="-355600" algn="l" rtl="0">
              <a:spcBef>
                <a:spcPts val="16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8pPr>
            <a:lvl9pPr marL="4114800" marR="0" lvl="8" indent="-355600" algn="l" rtl="0">
              <a:spcBef>
                <a:spcPts val="1600"/>
              </a:spcBef>
              <a:spcAft>
                <a:spcPts val="160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9pPr>
          </a:lstStyle>
          <a:p>
            <a:endParaRPr/>
          </a:p>
        </p:txBody>
      </p:sp>
      <p:sp>
        <p:nvSpPr>
          <p:cNvPr id="71" name="Google Shape;71;p13"/>
          <p:cNvSpPr txBox="1">
            <a:spLocks noGrp="1"/>
          </p:cNvSpPr>
          <p:nvPr>
            <p:ph type="sldNum" idx="12"/>
          </p:nvPr>
        </p:nvSpPr>
        <p:spPr>
          <a:xfrm>
            <a:off x="6851525"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685800" y="457200"/>
            <a:ext cx="77724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000000"/>
              </a:buClr>
              <a:buSzPts val="3000"/>
              <a:buFont typeface="Calibri"/>
              <a:buNone/>
              <a:defRPr sz="4400" b="0" i="0" u="none" strike="noStrike" cap="none">
                <a:solidFill>
                  <a:srgbClr val="000000"/>
                </a:solidFill>
                <a:latin typeface="Calibri"/>
                <a:ea typeface="Calibri"/>
                <a:cs typeface="Calibri"/>
                <a:sym typeface="Calibri"/>
              </a:defRPr>
            </a:lvl1pPr>
            <a:lvl2pPr lvl="1" indent="0">
              <a:spcBef>
                <a:spcPts val="0"/>
              </a:spcBef>
              <a:spcAft>
                <a:spcPts val="0"/>
              </a:spcAft>
              <a:buSzPts val="3000"/>
              <a:buNone/>
              <a:defRPr sz="1800"/>
            </a:lvl2pPr>
            <a:lvl3pPr lvl="2" indent="0">
              <a:spcBef>
                <a:spcPts val="0"/>
              </a:spcBef>
              <a:spcAft>
                <a:spcPts val="0"/>
              </a:spcAft>
              <a:buSzPts val="3000"/>
              <a:buNone/>
              <a:defRPr sz="1800"/>
            </a:lvl3pPr>
            <a:lvl4pPr lvl="3" indent="0">
              <a:spcBef>
                <a:spcPts val="0"/>
              </a:spcBef>
              <a:spcAft>
                <a:spcPts val="0"/>
              </a:spcAft>
              <a:buSzPts val="3000"/>
              <a:buNone/>
              <a:defRPr sz="1800"/>
            </a:lvl4pPr>
            <a:lvl5pPr lvl="4" indent="0">
              <a:spcBef>
                <a:spcPts val="0"/>
              </a:spcBef>
              <a:spcAft>
                <a:spcPts val="0"/>
              </a:spcAft>
              <a:buSzPts val="3000"/>
              <a:buNone/>
              <a:defRPr sz="1800"/>
            </a:lvl5pPr>
            <a:lvl6pPr lvl="5" indent="0">
              <a:spcBef>
                <a:spcPts val="0"/>
              </a:spcBef>
              <a:spcAft>
                <a:spcPts val="0"/>
              </a:spcAft>
              <a:buSzPts val="3000"/>
              <a:buNone/>
              <a:defRPr sz="1800"/>
            </a:lvl6pPr>
            <a:lvl7pPr lvl="6" indent="0">
              <a:spcBef>
                <a:spcPts val="0"/>
              </a:spcBef>
              <a:spcAft>
                <a:spcPts val="0"/>
              </a:spcAft>
              <a:buSzPts val="3000"/>
              <a:buNone/>
              <a:defRPr sz="1800"/>
            </a:lvl7pPr>
            <a:lvl8pPr lvl="7" indent="0">
              <a:spcBef>
                <a:spcPts val="0"/>
              </a:spcBef>
              <a:spcAft>
                <a:spcPts val="0"/>
              </a:spcAft>
              <a:buSzPts val="3000"/>
              <a:buNone/>
              <a:defRPr sz="1800"/>
            </a:lvl8pPr>
            <a:lvl9pPr lvl="8" indent="0">
              <a:spcBef>
                <a:spcPts val="0"/>
              </a:spcBef>
              <a:spcAft>
                <a:spcPts val="0"/>
              </a:spcAft>
              <a:buSzPts val="3000"/>
              <a:buNone/>
              <a:defRPr sz="1800"/>
            </a:lvl9pPr>
          </a:lstStyle>
          <a:p>
            <a:endParaRPr/>
          </a:p>
        </p:txBody>
      </p:sp>
      <p:sp>
        <p:nvSpPr>
          <p:cNvPr id="74" name="Google Shape;74;p1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type="objOnly">
  <p:cSld name="OBJECT_ONLY">
    <p:spTree>
      <p:nvGrpSpPr>
        <p:cNvPr id="1" name="Shape 75"/>
        <p:cNvGrpSpPr/>
        <p:nvPr/>
      </p:nvGrpSpPr>
      <p:grpSpPr>
        <a:xfrm>
          <a:off x="0" y="0"/>
          <a:ext cx="0" cy="0"/>
          <a:chOff x="0" y="0"/>
          <a:chExt cx="0" cy="0"/>
        </a:xfrm>
      </p:grpSpPr>
      <p:sp>
        <p:nvSpPr>
          <p:cNvPr id="76" name="Google Shape;76;p15"/>
          <p:cNvSpPr txBox="1">
            <a:spLocks noGrp="1"/>
          </p:cNvSpPr>
          <p:nvPr>
            <p:ph type="body" idx="1"/>
          </p:nvPr>
        </p:nvSpPr>
        <p:spPr>
          <a:xfrm>
            <a:off x="566738" y="171450"/>
            <a:ext cx="8001000" cy="43434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1pPr>
            <a:lvl2pPr marL="914400" marR="0" lvl="1" indent="-406400" algn="l" rtl="0">
              <a:spcBef>
                <a:spcPts val="16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2pPr>
            <a:lvl3pPr marL="1371600" marR="0" lvl="2" indent="-381000" algn="l" rtl="0">
              <a:spcBef>
                <a:spcPts val="1600"/>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3pPr>
            <a:lvl4pPr marL="1828800" marR="0" lvl="3" indent="-355600" algn="l" rtl="0">
              <a:spcBef>
                <a:spcPts val="16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4pPr>
            <a:lvl5pPr marL="2286000" marR="0" lvl="4" indent="-355600" algn="l" rtl="0">
              <a:spcBef>
                <a:spcPts val="16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5pPr>
            <a:lvl6pPr marL="2743200" marR="0" lvl="5" indent="-355600" algn="l" rtl="0">
              <a:spcBef>
                <a:spcPts val="16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6pPr>
            <a:lvl7pPr marL="3200400" marR="0" lvl="6" indent="-355600" algn="l" rtl="0">
              <a:spcBef>
                <a:spcPts val="16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7pPr>
            <a:lvl8pPr marL="3657600" marR="0" lvl="7" indent="-355600" algn="l" rtl="0">
              <a:spcBef>
                <a:spcPts val="16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8pPr>
            <a:lvl9pPr marL="4114800" marR="0" lvl="8" indent="-355600" algn="l" rtl="0">
              <a:spcBef>
                <a:spcPts val="1600"/>
              </a:spcBef>
              <a:spcAft>
                <a:spcPts val="160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9pPr>
          </a:lstStyle>
          <a:p>
            <a:endParaRPr/>
          </a:p>
        </p:txBody>
      </p:sp>
      <p:sp>
        <p:nvSpPr>
          <p:cNvPr id="77" name="Google Shape;77;p15"/>
          <p:cNvSpPr txBox="1">
            <a:spLocks noGrp="1"/>
          </p:cNvSpPr>
          <p:nvPr>
            <p:ph type="dt" idx="10"/>
          </p:nvPr>
        </p:nvSpPr>
        <p:spPr>
          <a:xfrm>
            <a:off x="609600" y="4683919"/>
            <a:ext cx="1981200" cy="357187"/>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5"/>
          <p:cNvSpPr txBox="1">
            <a:spLocks noGrp="1"/>
          </p:cNvSpPr>
          <p:nvPr>
            <p:ph type="ftr" idx="11"/>
          </p:nvPr>
        </p:nvSpPr>
        <p:spPr>
          <a:xfrm>
            <a:off x="2895600" y="4686300"/>
            <a:ext cx="3200400" cy="357187"/>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722313" y="3305175"/>
            <a:ext cx="7772400" cy="1021556"/>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3000"/>
              <a:buFont typeface="Calibri"/>
              <a:buNone/>
              <a:defRPr sz="4000" b="1" i="0" u="none" strike="noStrike" cap="none">
                <a:solidFill>
                  <a:schemeClr val="dk1"/>
                </a:solidFill>
                <a:latin typeface="Calibri"/>
                <a:ea typeface="Calibri"/>
                <a:cs typeface="Calibri"/>
                <a:sym typeface="Calibri"/>
              </a:defRPr>
            </a:lvl1pPr>
            <a:lvl2pPr lvl="1" indent="0">
              <a:spcBef>
                <a:spcPts val="0"/>
              </a:spcBef>
              <a:spcAft>
                <a:spcPts val="0"/>
              </a:spcAft>
              <a:buSzPts val="3000"/>
              <a:buNone/>
              <a:defRPr sz="1800"/>
            </a:lvl2pPr>
            <a:lvl3pPr lvl="2" indent="0">
              <a:spcBef>
                <a:spcPts val="0"/>
              </a:spcBef>
              <a:spcAft>
                <a:spcPts val="0"/>
              </a:spcAft>
              <a:buSzPts val="3000"/>
              <a:buNone/>
              <a:defRPr sz="1800"/>
            </a:lvl3pPr>
            <a:lvl4pPr lvl="3" indent="0">
              <a:spcBef>
                <a:spcPts val="0"/>
              </a:spcBef>
              <a:spcAft>
                <a:spcPts val="0"/>
              </a:spcAft>
              <a:buSzPts val="3000"/>
              <a:buNone/>
              <a:defRPr sz="1800"/>
            </a:lvl4pPr>
            <a:lvl5pPr lvl="4" indent="0">
              <a:spcBef>
                <a:spcPts val="0"/>
              </a:spcBef>
              <a:spcAft>
                <a:spcPts val="0"/>
              </a:spcAft>
              <a:buSzPts val="3000"/>
              <a:buNone/>
              <a:defRPr sz="1800"/>
            </a:lvl5pPr>
            <a:lvl6pPr lvl="5" indent="0">
              <a:spcBef>
                <a:spcPts val="0"/>
              </a:spcBef>
              <a:spcAft>
                <a:spcPts val="0"/>
              </a:spcAft>
              <a:buSzPts val="3000"/>
              <a:buNone/>
              <a:defRPr sz="1800"/>
            </a:lvl6pPr>
            <a:lvl7pPr lvl="6" indent="0">
              <a:spcBef>
                <a:spcPts val="0"/>
              </a:spcBef>
              <a:spcAft>
                <a:spcPts val="0"/>
              </a:spcAft>
              <a:buSzPts val="3000"/>
              <a:buNone/>
              <a:defRPr sz="1800"/>
            </a:lvl7pPr>
            <a:lvl8pPr lvl="7" indent="0">
              <a:spcBef>
                <a:spcPts val="0"/>
              </a:spcBef>
              <a:spcAft>
                <a:spcPts val="0"/>
              </a:spcAft>
              <a:buSzPts val="3000"/>
              <a:buNone/>
              <a:defRPr sz="1800"/>
            </a:lvl8pPr>
            <a:lvl9pPr lvl="8" indent="0">
              <a:spcBef>
                <a:spcPts val="0"/>
              </a:spcBef>
              <a:spcAft>
                <a:spcPts val="0"/>
              </a:spcAft>
              <a:buSzPts val="3000"/>
              <a:buNone/>
              <a:defRPr sz="1800"/>
            </a:lvl9pPr>
          </a:lstStyle>
          <a:p>
            <a:endParaRPr/>
          </a:p>
        </p:txBody>
      </p:sp>
      <p:sp>
        <p:nvSpPr>
          <p:cNvPr id="82" name="Google Shape;82;p16"/>
          <p:cNvSpPr txBox="1">
            <a:spLocks noGrp="1"/>
          </p:cNvSpPr>
          <p:nvPr>
            <p:ph type="body" idx="1"/>
          </p:nvPr>
        </p:nvSpPr>
        <p:spPr>
          <a:xfrm>
            <a:off x="722313" y="2180035"/>
            <a:ext cx="7772400" cy="112514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1600"/>
              </a:spcBef>
              <a:spcAft>
                <a:spcPts val="0"/>
              </a:spcAft>
              <a:buClr>
                <a:srgbClr val="888888"/>
              </a:buClr>
              <a:buSzPts val="14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1600"/>
              </a:spcBef>
              <a:spcAft>
                <a:spcPts val="0"/>
              </a:spcAft>
              <a:buClr>
                <a:srgbClr val="888888"/>
              </a:buClr>
              <a:buSzPts val="14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16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16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16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16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16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1600"/>
              </a:spcBef>
              <a:spcAft>
                <a:spcPts val="160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83" name="Google Shape;83;p16"/>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16"/>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1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CC4125"/>
        </a:solidFill>
        <a:effectLst/>
      </p:bgPr>
    </p:bg>
    <p:spTree>
      <p:nvGrpSpPr>
        <p:cNvPr id="1" name="Shape 90"/>
        <p:cNvGrpSpPr/>
        <p:nvPr/>
      </p:nvGrpSpPr>
      <p:grpSpPr>
        <a:xfrm>
          <a:off x="0" y="0"/>
          <a:ext cx="0" cy="0"/>
          <a:chOff x="0" y="0"/>
          <a:chExt cx="0" cy="0"/>
        </a:xfrm>
      </p:grpSpPr>
      <p:cxnSp>
        <p:nvCxnSpPr>
          <p:cNvPr id="91" name="Google Shape;91;p18"/>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92" name="Google Shape;92;p18"/>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93" name="Google Shape;93;p1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94" name="Google Shape;94;p18"/>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95" name="Google Shape;95;p18"/>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96" name="Google Shape;96;p1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CC4125"/>
        </a:solidFill>
        <a:effectLst/>
      </p:bgPr>
    </p:bg>
    <p:spTree>
      <p:nvGrpSpPr>
        <p:cNvPr id="1" name="Shape 97"/>
        <p:cNvGrpSpPr/>
        <p:nvPr/>
      </p:nvGrpSpPr>
      <p:grpSpPr>
        <a:xfrm>
          <a:off x="0" y="0"/>
          <a:ext cx="0" cy="0"/>
          <a:chOff x="0" y="0"/>
          <a:chExt cx="0" cy="0"/>
        </a:xfrm>
      </p:grpSpPr>
      <p:cxnSp>
        <p:nvCxnSpPr>
          <p:cNvPr id="98" name="Google Shape;98;p19"/>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99" name="Google Shape;99;p19"/>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00" name="Google Shape;100;p19"/>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01" name="Google Shape;101;p1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2"/>
        <p:cNvGrpSpPr/>
        <p:nvPr/>
      </p:nvGrpSpPr>
      <p:grpSpPr>
        <a:xfrm>
          <a:off x="0" y="0"/>
          <a:ext cx="0" cy="0"/>
          <a:chOff x="0" y="0"/>
          <a:chExt cx="0" cy="0"/>
        </a:xfrm>
      </p:grpSpPr>
      <p:cxnSp>
        <p:nvCxnSpPr>
          <p:cNvPr id="103" name="Google Shape;103;p20"/>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104" name="Google Shape;104;p20"/>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105" name="Google Shape;105;p2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106" name="Google Shape;106;p2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7" name="Google Shape;107;p20"/>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81000" rtl="0">
              <a:spcBef>
                <a:spcPts val="0"/>
              </a:spcBef>
              <a:spcAft>
                <a:spcPts val="0"/>
              </a:spcAft>
              <a:buSzPts val="2400"/>
              <a:buChar char="●"/>
              <a:defRPr sz="2400"/>
            </a:lvl1pPr>
            <a:lvl2pPr marL="914400" lvl="1" indent="-342900" rtl="0">
              <a:spcBef>
                <a:spcPts val="1600"/>
              </a:spcBef>
              <a:spcAft>
                <a:spcPts val="0"/>
              </a:spcAft>
              <a:buSzPts val="1800"/>
              <a:buChar char="○"/>
              <a:defRPr sz="1800"/>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08" name="Google Shape;108;p2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9"/>
        <p:cNvGrpSpPr/>
        <p:nvPr/>
      </p:nvGrpSpPr>
      <p:grpSpPr>
        <a:xfrm>
          <a:off x="0" y="0"/>
          <a:ext cx="0" cy="0"/>
          <a:chOff x="0" y="0"/>
          <a:chExt cx="0" cy="0"/>
        </a:xfrm>
      </p:grpSpPr>
      <p:cxnSp>
        <p:nvCxnSpPr>
          <p:cNvPr id="110" name="Google Shape;110;p21"/>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111" name="Google Shape;111;p21"/>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112" name="Google Shape;112;p21"/>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113" name="Google Shape;113;p2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4" name="Google Shape;114;p21"/>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15" name="Google Shape;115;p21"/>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16" name="Google Shape;116;p2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CC4125"/>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9" name="Google Shape;119;p2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0"/>
        <p:cNvGrpSpPr/>
        <p:nvPr/>
      </p:nvGrpSpPr>
      <p:grpSpPr>
        <a:xfrm>
          <a:off x="0" y="0"/>
          <a:ext cx="0" cy="0"/>
          <a:chOff x="0" y="0"/>
          <a:chExt cx="0" cy="0"/>
        </a:xfrm>
      </p:grpSpPr>
      <p:cxnSp>
        <p:nvCxnSpPr>
          <p:cNvPr id="121" name="Google Shape;121;p23"/>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122" name="Google Shape;122;p23"/>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3" name="Google Shape;123;p23"/>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24" name="Google Shape;124;p2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25"/>
        <p:cNvGrpSpPr/>
        <p:nvPr/>
      </p:nvGrpSpPr>
      <p:grpSpPr>
        <a:xfrm>
          <a:off x="0" y="0"/>
          <a:ext cx="0" cy="0"/>
          <a:chOff x="0" y="0"/>
          <a:chExt cx="0" cy="0"/>
        </a:xfrm>
      </p:grpSpPr>
      <p:cxnSp>
        <p:nvCxnSpPr>
          <p:cNvPr id="126" name="Google Shape;126;p24"/>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27" name="Google Shape;127;p24"/>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28" name="Google Shape;128;p2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9"/>
        <p:cNvGrpSpPr/>
        <p:nvPr/>
      </p:nvGrpSpPr>
      <p:grpSpPr>
        <a:xfrm>
          <a:off x="0" y="0"/>
          <a:ext cx="0" cy="0"/>
          <a:chOff x="0" y="0"/>
          <a:chExt cx="0" cy="0"/>
        </a:xfrm>
      </p:grpSpPr>
      <p:sp>
        <p:nvSpPr>
          <p:cNvPr id="130" name="Google Shape;130;p25"/>
          <p:cNvSpPr/>
          <p:nvPr/>
        </p:nvSpPr>
        <p:spPr>
          <a:xfrm>
            <a:off x="4572000" y="125"/>
            <a:ext cx="4572000" cy="51435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 name="Google Shape;131;p25"/>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132" name="Google Shape;132;p25"/>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CC4125"/>
              </a:buClr>
              <a:buSzPts val="3600"/>
              <a:buNone/>
              <a:defRPr sz="3600">
                <a:solidFill>
                  <a:srgbClr val="CC4125"/>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133" name="Google Shape;133;p25"/>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4" name="Google Shape;134;p2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135" name="Google Shape;135;p2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6"/>
        <p:cNvGrpSpPr/>
        <p:nvPr/>
      </p:nvGrpSpPr>
      <p:grpSpPr>
        <a:xfrm>
          <a:off x="0" y="0"/>
          <a:ext cx="0" cy="0"/>
          <a:chOff x="0" y="0"/>
          <a:chExt cx="0" cy="0"/>
        </a:xfrm>
      </p:grpSpPr>
      <p:cxnSp>
        <p:nvCxnSpPr>
          <p:cNvPr id="137" name="Google Shape;137;p26"/>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138" name="Google Shape;138;p26"/>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139" name="Google Shape;139;p26"/>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40" name="Google Shape;140;p2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1"/>
        <p:cNvGrpSpPr/>
        <p:nvPr/>
      </p:nvGrpSpPr>
      <p:grpSpPr>
        <a:xfrm>
          <a:off x="0" y="0"/>
          <a:ext cx="0" cy="0"/>
          <a:chOff x="0" y="0"/>
          <a:chExt cx="0" cy="0"/>
        </a:xfrm>
      </p:grpSpPr>
      <p:cxnSp>
        <p:nvCxnSpPr>
          <p:cNvPr id="142" name="Google Shape;142;p27"/>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143" name="Google Shape;143;p27"/>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144" name="Google Shape;144;p27"/>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CC4125"/>
              </a:buClr>
              <a:buSzPts val="9600"/>
              <a:buFont typeface="Lato"/>
              <a:buNone/>
              <a:defRPr sz="9600">
                <a:solidFill>
                  <a:srgbClr val="CC4125"/>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45" name="Google Shape;145;p27"/>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46" name="Google Shape;146;p2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7"/>
        <p:cNvGrpSpPr/>
        <p:nvPr/>
      </p:nvGrpSpPr>
      <p:grpSpPr>
        <a:xfrm>
          <a:off x="0" y="0"/>
          <a:ext cx="0" cy="0"/>
          <a:chOff x="0" y="0"/>
          <a:chExt cx="0" cy="0"/>
        </a:xfrm>
      </p:grpSpPr>
      <p:sp>
        <p:nvSpPr>
          <p:cNvPr id="148" name="Google Shape;148;p2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000000"/>
              </a:buClr>
              <a:buSzPts val="3000"/>
              <a:buFont typeface="Calibri"/>
              <a:buNone/>
              <a:defRPr sz="4400" b="0" i="0" u="none" strike="noStrike" cap="none">
                <a:solidFill>
                  <a:srgbClr val="000000"/>
                </a:solidFill>
                <a:latin typeface="Calibri"/>
                <a:ea typeface="Calibri"/>
                <a:cs typeface="Calibri"/>
                <a:sym typeface="Calibri"/>
              </a:defRPr>
            </a:lvl1pPr>
            <a:lvl2pPr lvl="1" indent="0" rtl="0">
              <a:spcBef>
                <a:spcPts val="0"/>
              </a:spcBef>
              <a:spcAft>
                <a:spcPts val="0"/>
              </a:spcAft>
              <a:buSzPts val="3000"/>
              <a:buNone/>
              <a:defRPr sz="1800"/>
            </a:lvl2pPr>
            <a:lvl3pPr lvl="2" indent="0" rtl="0">
              <a:spcBef>
                <a:spcPts val="0"/>
              </a:spcBef>
              <a:spcAft>
                <a:spcPts val="0"/>
              </a:spcAft>
              <a:buSzPts val="3000"/>
              <a:buNone/>
              <a:defRPr sz="1800"/>
            </a:lvl3pPr>
            <a:lvl4pPr lvl="3" indent="0" rtl="0">
              <a:spcBef>
                <a:spcPts val="0"/>
              </a:spcBef>
              <a:spcAft>
                <a:spcPts val="0"/>
              </a:spcAft>
              <a:buSzPts val="3000"/>
              <a:buNone/>
              <a:defRPr sz="1800"/>
            </a:lvl4pPr>
            <a:lvl5pPr lvl="4" indent="0" rtl="0">
              <a:spcBef>
                <a:spcPts val="0"/>
              </a:spcBef>
              <a:spcAft>
                <a:spcPts val="0"/>
              </a:spcAft>
              <a:buSzPts val="3000"/>
              <a:buNone/>
              <a:defRPr sz="1800"/>
            </a:lvl5pPr>
            <a:lvl6pPr lvl="5" indent="0" rtl="0">
              <a:spcBef>
                <a:spcPts val="0"/>
              </a:spcBef>
              <a:spcAft>
                <a:spcPts val="0"/>
              </a:spcAft>
              <a:buSzPts val="3000"/>
              <a:buNone/>
              <a:defRPr sz="1800"/>
            </a:lvl6pPr>
            <a:lvl7pPr lvl="6" indent="0" rtl="0">
              <a:spcBef>
                <a:spcPts val="0"/>
              </a:spcBef>
              <a:spcAft>
                <a:spcPts val="0"/>
              </a:spcAft>
              <a:buSzPts val="3000"/>
              <a:buNone/>
              <a:defRPr sz="1800"/>
            </a:lvl7pPr>
            <a:lvl8pPr lvl="7" indent="0" rtl="0">
              <a:spcBef>
                <a:spcPts val="0"/>
              </a:spcBef>
              <a:spcAft>
                <a:spcPts val="0"/>
              </a:spcAft>
              <a:buSzPts val="3000"/>
              <a:buNone/>
              <a:defRPr sz="1800"/>
            </a:lvl8pPr>
            <a:lvl9pPr lvl="8" indent="0" rtl="0">
              <a:spcBef>
                <a:spcPts val="0"/>
              </a:spcBef>
              <a:spcAft>
                <a:spcPts val="0"/>
              </a:spcAft>
              <a:buSzPts val="3000"/>
              <a:buNone/>
              <a:defRPr sz="1800"/>
            </a:lvl9pPr>
          </a:lstStyle>
          <a:p>
            <a:endParaRPr/>
          </a:p>
        </p:txBody>
      </p:sp>
      <p:sp>
        <p:nvSpPr>
          <p:cNvPr id="151" name="Google Shape;151;p29"/>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1pPr>
            <a:lvl2pPr marL="914400" marR="0" lvl="1" indent="-406400" algn="l" rtl="0">
              <a:spcBef>
                <a:spcPts val="16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2pPr>
            <a:lvl3pPr marL="1371600" marR="0" lvl="2" indent="-381000" algn="l" rtl="0">
              <a:spcBef>
                <a:spcPts val="1600"/>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3pPr>
            <a:lvl4pPr marL="1828800" marR="0" lvl="3" indent="-355600" algn="l" rtl="0">
              <a:spcBef>
                <a:spcPts val="16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4pPr>
            <a:lvl5pPr marL="2286000" marR="0" lvl="4" indent="-355600" algn="l" rtl="0">
              <a:spcBef>
                <a:spcPts val="16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5pPr>
            <a:lvl6pPr marL="2743200" marR="0" lvl="5" indent="-355600" algn="l" rtl="0">
              <a:spcBef>
                <a:spcPts val="16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6pPr>
            <a:lvl7pPr marL="3200400" marR="0" lvl="6" indent="-355600" algn="l" rtl="0">
              <a:spcBef>
                <a:spcPts val="16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7pPr>
            <a:lvl8pPr marL="3657600" marR="0" lvl="7" indent="-355600" algn="l" rtl="0">
              <a:spcBef>
                <a:spcPts val="16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8pPr>
            <a:lvl9pPr marL="4114800" marR="0" lvl="8" indent="-355600" algn="l" rtl="0">
              <a:spcBef>
                <a:spcPts val="1600"/>
              </a:spcBef>
              <a:spcAft>
                <a:spcPts val="160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9pPr>
          </a:lstStyle>
          <a:p>
            <a:endParaRPr/>
          </a:p>
        </p:txBody>
      </p:sp>
      <p:sp>
        <p:nvSpPr>
          <p:cNvPr id="152" name="Google Shape;152;p29"/>
          <p:cNvSpPr txBox="1">
            <a:spLocks noGrp="1"/>
          </p:cNvSpPr>
          <p:nvPr>
            <p:ph type="sldNum" idx="12"/>
          </p:nvPr>
        </p:nvSpPr>
        <p:spPr>
          <a:xfrm>
            <a:off x="6851525"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153"/>
        <p:cNvGrpSpPr/>
        <p:nvPr/>
      </p:nvGrpSpPr>
      <p:grpSpPr>
        <a:xfrm>
          <a:off x="0" y="0"/>
          <a:ext cx="0" cy="0"/>
          <a:chOff x="0" y="0"/>
          <a:chExt cx="0" cy="0"/>
        </a:xfrm>
      </p:grpSpPr>
      <p:sp>
        <p:nvSpPr>
          <p:cNvPr id="154" name="Google Shape;154;p30"/>
          <p:cNvSpPr txBox="1">
            <a:spLocks noGrp="1"/>
          </p:cNvSpPr>
          <p:nvPr>
            <p:ph type="title"/>
          </p:nvPr>
        </p:nvSpPr>
        <p:spPr>
          <a:xfrm>
            <a:off x="685800" y="457200"/>
            <a:ext cx="77724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000000"/>
              </a:buClr>
              <a:buSzPts val="3000"/>
              <a:buFont typeface="Calibri"/>
              <a:buNone/>
              <a:defRPr sz="4400" b="0" i="0" u="none" strike="noStrike" cap="none">
                <a:solidFill>
                  <a:srgbClr val="000000"/>
                </a:solidFill>
                <a:latin typeface="Calibri"/>
                <a:ea typeface="Calibri"/>
                <a:cs typeface="Calibri"/>
                <a:sym typeface="Calibri"/>
              </a:defRPr>
            </a:lvl1pPr>
            <a:lvl2pPr lvl="1" indent="0" rtl="0">
              <a:spcBef>
                <a:spcPts val="0"/>
              </a:spcBef>
              <a:spcAft>
                <a:spcPts val="0"/>
              </a:spcAft>
              <a:buSzPts val="3000"/>
              <a:buNone/>
              <a:defRPr sz="1800"/>
            </a:lvl2pPr>
            <a:lvl3pPr lvl="2" indent="0" rtl="0">
              <a:spcBef>
                <a:spcPts val="0"/>
              </a:spcBef>
              <a:spcAft>
                <a:spcPts val="0"/>
              </a:spcAft>
              <a:buSzPts val="3000"/>
              <a:buNone/>
              <a:defRPr sz="1800"/>
            </a:lvl3pPr>
            <a:lvl4pPr lvl="3" indent="0" rtl="0">
              <a:spcBef>
                <a:spcPts val="0"/>
              </a:spcBef>
              <a:spcAft>
                <a:spcPts val="0"/>
              </a:spcAft>
              <a:buSzPts val="3000"/>
              <a:buNone/>
              <a:defRPr sz="1800"/>
            </a:lvl4pPr>
            <a:lvl5pPr lvl="4" indent="0" rtl="0">
              <a:spcBef>
                <a:spcPts val="0"/>
              </a:spcBef>
              <a:spcAft>
                <a:spcPts val="0"/>
              </a:spcAft>
              <a:buSzPts val="3000"/>
              <a:buNone/>
              <a:defRPr sz="1800"/>
            </a:lvl5pPr>
            <a:lvl6pPr lvl="5" indent="0" rtl="0">
              <a:spcBef>
                <a:spcPts val="0"/>
              </a:spcBef>
              <a:spcAft>
                <a:spcPts val="0"/>
              </a:spcAft>
              <a:buSzPts val="3000"/>
              <a:buNone/>
              <a:defRPr sz="1800"/>
            </a:lvl6pPr>
            <a:lvl7pPr lvl="6" indent="0" rtl="0">
              <a:spcBef>
                <a:spcPts val="0"/>
              </a:spcBef>
              <a:spcAft>
                <a:spcPts val="0"/>
              </a:spcAft>
              <a:buSzPts val="3000"/>
              <a:buNone/>
              <a:defRPr sz="1800"/>
            </a:lvl7pPr>
            <a:lvl8pPr lvl="7" indent="0" rtl="0">
              <a:spcBef>
                <a:spcPts val="0"/>
              </a:spcBef>
              <a:spcAft>
                <a:spcPts val="0"/>
              </a:spcAft>
              <a:buSzPts val="3000"/>
              <a:buNone/>
              <a:defRPr sz="1800"/>
            </a:lvl8pPr>
            <a:lvl9pPr lvl="8" indent="0" rtl="0">
              <a:spcBef>
                <a:spcPts val="0"/>
              </a:spcBef>
              <a:spcAft>
                <a:spcPts val="0"/>
              </a:spcAft>
              <a:buSzPts val="3000"/>
              <a:buNone/>
              <a:defRPr sz="1800"/>
            </a:lvl9pPr>
          </a:lstStyle>
          <a:p>
            <a:endParaRPr/>
          </a:p>
        </p:txBody>
      </p:sp>
      <p:sp>
        <p:nvSpPr>
          <p:cNvPr id="155" name="Google Shape;155;p3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type="objOnly">
  <p:cSld name="OBJECT_ONLY">
    <p:spTree>
      <p:nvGrpSpPr>
        <p:cNvPr id="1" name="Shape 156"/>
        <p:cNvGrpSpPr/>
        <p:nvPr/>
      </p:nvGrpSpPr>
      <p:grpSpPr>
        <a:xfrm>
          <a:off x="0" y="0"/>
          <a:ext cx="0" cy="0"/>
          <a:chOff x="0" y="0"/>
          <a:chExt cx="0" cy="0"/>
        </a:xfrm>
      </p:grpSpPr>
      <p:sp>
        <p:nvSpPr>
          <p:cNvPr id="157" name="Google Shape;157;p31"/>
          <p:cNvSpPr txBox="1">
            <a:spLocks noGrp="1"/>
          </p:cNvSpPr>
          <p:nvPr>
            <p:ph type="body" idx="1"/>
          </p:nvPr>
        </p:nvSpPr>
        <p:spPr>
          <a:xfrm>
            <a:off x="566738" y="171450"/>
            <a:ext cx="8001000" cy="43434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16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16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8" name="Google Shape;158;p31"/>
          <p:cNvSpPr txBox="1">
            <a:spLocks noGrp="1"/>
          </p:cNvSpPr>
          <p:nvPr>
            <p:ph type="dt" idx="10"/>
          </p:nvPr>
        </p:nvSpPr>
        <p:spPr>
          <a:xfrm>
            <a:off x="609600" y="4683919"/>
            <a:ext cx="1981200" cy="3573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9" name="Google Shape;159;p31"/>
          <p:cNvSpPr txBox="1">
            <a:spLocks noGrp="1"/>
          </p:cNvSpPr>
          <p:nvPr>
            <p:ph type="ftr" idx="11"/>
          </p:nvPr>
        </p:nvSpPr>
        <p:spPr>
          <a:xfrm>
            <a:off x="2895600" y="4686300"/>
            <a:ext cx="3200400" cy="3573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0" name="Google Shape;160;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sz="1300">
                <a:solidFill>
                  <a:schemeClr val="dk1"/>
                </a:solidFill>
                <a:latin typeface="Calibri"/>
                <a:ea typeface="Calibri"/>
                <a:cs typeface="Calibri"/>
                <a:sym typeface="Calibri"/>
              </a:defRPr>
            </a:lvl1pPr>
            <a:lvl2pPr lvl="1" rtl="0">
              <a:buNone/>
              <a:defRPr sz="1300">
                <a:solidFill>
                  <a:schemeClr val="dk1"/>
                </a:solidFill>
                <a:latin typeface="Calibri"/>
                <a:ea typeface="Calibri"/>
                <a:cs typeface="Calibri"/>
                <a:sym typeface="Calibri"/>
              </a:defRPr>
            </a:lvl2pPr>
            <a:lvl3pPr lvl="2" rtl="0">
              <a:buNone/>
              <a:defRPr sz="1300">
                <a:solidFill>
                  <a:schemeClr val="dk1"/>
                </a:solidFill>
                <a:latin typeface="Calibri"/>
                <a:ea typeface="Calibri"/>
                <a:cs typeface="Calibri"/>
                <a:sym typeface="Calibri"/>
              </a:defRPr>
            </a:lvl3pPr>
            <a:lvl4pPr lvl="3" rtl="0">
              <a:buNone/>
              <a:defRPr sz="1300">
                <a:solidFill>
                  <a:schemeClr val="dk1"/>
                </a:solidFill>
                <a:latin typeface="Calibri"/>
                <a:ea typeface="Calibri"/>
                <a:cs typeface="Calibri"/>
                <a:sym typeface="Calibri"/>
              </a:defRPr>
            </a:lvl4pPr>
            <a:lvl5pPr lvl="4" rtl="0">
              <a:buNone/>
              <a:defRPr sz="1300">
                <a:solidFill>
                  <a:schemeClr val="dk1"/>
                </a:solidFill>
                <a:latin typeface="Calibri"/>
                <a:ea typeface="Calibri"/>
                <a:cs typeface="Calibri"/>
                <a:sym typeface="Calibri"/>
              </a:defRPr>
            </a:lvl5pPr>
            <a:lvl6pPr lvl="5" rtl="0">
              <a:buNone/>
              <a:defRPr sz="1300">
                <a:solidFill>
                  <a:schemeClr val="dk1"/>
                </a:solidFill>
                <a:latin typeface="Calibri"/>
                <a:ea typeface="Calibri"/>
                <a:cs typeface="Calibri"/>
                <a:sym typeface="Calibri"/>
              </a:defRPr>
            </a:lvl6pPr>
            <a:lvl7pPr lvl="6" rtl="0">
              <a:buNone/>
              <a:defRPr sz="1300">
                <a:solidFill>
                  <a:schemeClr val="dk1"/>
                </a:solidFill>
                <a:latin typeface="Calibri"/>
                <a:ea typeface="Calibri"/>
                <a:cs typeface="Calibri"/>
                <a:sym typeface="Calibri"/>
              </a:defRPr>
            </a:lvl7pPr>
            <a:lvl8pPr lvl="7" rtl="0">
              <a:buNone/>
              <a:defRPr sz="1300">
                <a:solidFill>
                  <a:schemeClr val="dk1"/>
                </a:solidFill>
                <a:latin typeface="Calibri"/>
                <a:ea typeface="Calibri"/>
                <a:cs typeface="Calibri"/>
                <a:sym typeface="Calibri"/>
              </a:defRPr>
            </a:lvl8pPr>
            <a:lvl9pPr lvl="8" rtl="0">
              <a:buNone/>
              <a:defRPr sz="1300">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81000">
              <a:spcBef>
                <a:spcPts val="0"/>
              </a:spcBef>
              <a:spcAft>
                <a:spcPts val="0"/>
              </a:spcAft>
              <a:buSzPts val="2400"/>
              <a:buChar char="●"/>
              <a:defRPr sz="2400"/>
            </a:lvl1pPr>
            <a:lvl2pPr marL="914400" lvl="1" indent="-342900">
              <a:spcBef>
                <a:spcPts val="1600"/>
              </a:spcBef>
              <a:spcAft>
                <a:spcPts val="0"/>
              </a:spcAft>
              <a:buSzPts val="1800"/>
              <a:buChar char="○"/>
              <a:defRPr sz="1800"/>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CC4125"/>
        </a:solidFill>
        <a:effectLst/>
      </p:bgPr>
    </p:bg>
    <p:spTree>
      <p:nvGrpSpPr>
        <p:cNvPr id="1" name="Shape 165"/>
        <p:cNvGrpSpPr/>
        <p:nvPr/>
      </p:nvGrpSpPr>
      <p:grpSpPr>
        <a:xfrm>
          <a:off x="0" y="0"/>
          <a:ext cx="0" cy="0"/>
          <a:chOff x="0" y="0"/>
          <a:chExt cx="0" cy="0"/>
        </a:xfrm>
      </p:grpSpPr>
      <p:cxnSp>
        <p:nvCxnSpPr>
          <p:cNvPr id="166" name="Google Shape;166;p33"/>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67" name="Google Shape;167;p33"/>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68" name="Google Shape;168;p33"/>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69" name="Google Shape;169;p3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70" name="Google Shape;170;p3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71" name="Google Shape;171;p3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CC4125"/>
        </a:solidFill>
        <a:effectLst/>
      </p:bgPr>
    </p:bg>
    <p:spTree>
      <p:nvGrpSpPr>
        <p:cNvPr id="1" name="Shape 172"/>
        <p:cNvGrpSpPr/>
        <p:nvPr/>
      </p:nvGrpSpPr>
      <p:grpSpPr>
        <a:xfrm>
          <a:off x="0" y="0"/>
          <a:ext cx="0" cy="0"/>
          <a:chOff x="0" y="0"/>
          <a:chExt cx="0" cy="0"/>
        </a:xfrm>
      </p:grpSpPr>
      <p:cxnSp>
        <p:nvCxnSpPr>
          <p:cNvPr id="173" name="Google Shape;173;p34"/>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74" name="Google Shape;174;p34"/>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75" name="Google Shape;175;p34"/>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76" name="Google Shape;176;p3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7"/>
        <p:cNvGrpSpPr/>
        <p:nvPr/>
      </p:nvGrpSpPr>
      <p:grpSpPr>
        <a:xfrm>
          <a:off x="0" y="0"/>
          <a:ext cx="0" cy="0"/>
          <a:chOff x="0" y="0"/>
          <a:chExt cx="0" cy="0"/>
        </a:xfrm>
      </p:grpSpPr>
      <p:sp>
        <p:nvSpPr>
          <p:cNvPr id="178" name="Google Shape;178;p35"/>
          <p:cNvSpPr txBox="1">
            <a:spLocks noGrp="1"/>
          </p:cNvSpPr>
          <p:nvPr>
            <p:ph type="title"/>
          </p:nvPr>
        </p:nvSpPr>
        <p:spPr>
          <a:xfrm>
            <a:off x="342850" y="250709"/>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Helvetica Neue"/>
              <a:buNone/>
              <a:defRPr>
                <a:latin typeface="Helvetica Neue"/>
                <a:ea typeface="Helvetica Neue"/>
                <a:cs typeface="Helvetica Neue"/>
                <a:sym typeface="Helvetica Neue"/>
              </a:defRPr>
            </a:lvl1pPr>
            <a:lvl2pPr lvl="1" rtl="0">
              <a:spcBef>
                <a:spcPts val="0"/>
              </a:spcBef>
              <a:spcAft>
                <a:spcPts val="0"/>
              </a:spcAft>
              <a:buSzPts val="3000"/>
              <a:buFont typeface="Helvetica Neue"/>
              <a:buNone/>
              <a:defRPr>
                <a:latin typeface="Helvetica Neue"/>
                <a:ea typeface="Helvetica Neue"/>
                <a:cs typeface="Helvetica Neue"/>
                <a:sym typeface="Helvetica Neue"/>
              </a:defRPr>
            </a:lvl2pPr>
            <a:lvl3pPr lvl="2" rtl="0">
              <a:spcBef>
                <a:spcPts val="0"/>
              </a:spcBef>
              <a:spcAft>
                <a:spcPts val="0"/>
              </a:spcAft>
              <a:buSzPts val="3000"/>
              <a:buFont typeface="Helvetica Neue"/>
              <a:buNone/>
              <a:defRPr>
                <a:latin typeface="Helvetica Neue"/>
                <a:ea typeface="Helvetica Neue"/>
                <a:cs typeface="Helvetica Neue"/>
                <a:sym typeface="Helvetica Neue"/>
              </a:defRPr>
            </a:lvl3pPr>
            <a:lvl4pPr lvl="3" rtl="0">
              <a:spcBef>
                <a:spcPts val="0"/>
              </a:spcBef>
              <a:spcAft>
                <a:spcPts val="0"/>
              </a:spcAft>
              <a:buSzPts val="3000"/>
              <a:buFont typeface="Helvetica Neue"/>
              <a:buNone/>
              <a:defRPr>
                <a:latin typeface="Helvetica Neue"/>
                <a:ea typeface="Helvetica Neue"/>
                <a:cs typeface="Helvetica Neue"/>
                <a:sym typeface="Helvetica Neue"/>
              </a:defRPr>
            </a:lvl4pPr>
            <a:lvl5pPr lvl="4" rtl="0">
              <a:spcBef>
                <a:spcPts val="0"/>
              </a:spcBef>
              <a:spcAft>
                <a:spcPts val="0"/>
              </a:spcAft>
              <a:buSzPts val="3000"/>
              <a:buFont typeface="Helvetica Neue"/>
              <a:buNone/>
              <a:defRPr>
                <a:latin typeface="Helvetica Neue"/>
                <a:ea typeface="Helvetica Neue"/>
                <a:cs typeface="Helvetica Neue"/>
                <a:sym typeface="Helvetica Neue"/>
              </a:defRPr>
            </a:lvl5pPr>
            <a:lvl6pPr lvl="5" rtl="0">
              <a:spcBef>
                <a:spcPts val="0"/>
              </a:spcBef>
              <a:spcAft>
                <a:spcPts val="0"/>
              </a:spcAft>
              <a:buSzPts val="3000"/>
              <a:buFont typeface="Helvetica Neue"/>
              <a:buNone/>
              <a:defRPr>
                <a:latin typeface="Helvetica Neue"/>
                <a:ea typeface="Helvetica Neue"/>
                <a:cs typeface="Helvetica Neue"/>
                <a:sym typeface="Helvetica Neue"/>
              </a:defRPr>
            </a:lvl6pPr>
            <a:lvl7pPr lvl="6" rtl="0">
              <a:spcBef>
                <a:spcPts val="0"/>
              </a:spcBef>
              <a:spcAft>
                <a:spcPts val="0"/>
              </a:spcAft>
              <a:buSzPts val="3000"/>
              <a:buFont typeface="Helvetica Neue"/>
              <a:buNone/>
              <a:defRPr>
                <a:latin typeface="Helvetica Neue"/>
                <a:ea typeface="Helvetica Neue"/>
                <a:cs typeface="Helvetica Neue"/>
                <a:sym typeface="Helvetica Neue"/>
              </a:defRPr>
            </a:lvl7pPr>
            <a:lvl8pPr lvl="7" rtl="0">
              <a:spcBef>
                <a:spcPts val="0"/>
              </a:spcBef>
              <a:spcAft>
                <a:spcPts val="0"/>
              </a:spcAft>
              <a:buSzPts val="3000"/>
              <a:buFont typeface="Helvetica Neue"/>
              <a:buNone/>
              <a:defRPr>
                <a:latin typeface="Helvetica Neue"/>
                <a:ea typeface="Helvetica Neue"/>
                <a:cs typeface="Helvetica Neue"/>
                <a:sym typeface="Helvetica Neue"/>
              </a:defRPr>
            </a:lvl8pPr>
            <a:lvl9pPr lvl="8" rtl="0">
              <a:spcBef>
                <a:spcPts val="0"/>
              </a:spcBef>
              <a:spcAft>
                <a:spcPts val="0"/>
              </a:spcAft>
              <a:buSzPts val="3000"/>
              <a:buFont typeface="Helvetica Neue"/>
              <a:buNone/>
              <a:defRPr>
                <a:latin typeface="Helvetica Neue"/>
                <a:ea typeface="Helvetica Neue"/>
                <a:cs typeface="Helvetica Neue"/>
                <a:sym typeface="Helvetica Neue"/>
              </a:defRPr>
            </a:lvl9pPr>
          </a:lstStyle>
          <a:p>
            <a:endParaRPr/>
          </a:p>
        </p:txBody>
      </p:sp>
      <p:sp>
        <p:nvSpPr>
          <p:cNvPr id="179" name="Google Shape;179;p35"/>
          <p:cNvSpPr txBox="1">
            <a:spLocks noGrp="1"/>
          </p:cNvSpPr>
          <p:nvPr>
            <p:ph type="body" idx="1"/>
          </p:nvPr>
        </p:nvSpPr>
        <p:spPr>
          <a:xfrm>
            <a:off x="352712" y="1270535"/>
            <a:ext cx="6321600" cy="3002400"/>
          </a:xfrm>
          <a:prstGeom prst="rect">
            <a:avLst/>
          </a:prstGeom>
        </p:spPr>
        <p:txBody>
          <a:bodyPr spcFirstLastPara="1" wrap="square" lIns="91425" tIns="91425" rIns="91425" bIns="91425" anchor="t" anchorCtr="0">
            <a:noAutofit/>
          </a:bodyPr>
          <a:lstStyle>
            <a:lvl1pPr marL="457200" lvl="0" indent="-381000" rtl="0">
              <a:spcBef>
                <a:spcPts val="0"/>
              </a:spcBef>
              <a:spcAft>
                <a:spcPts val="0"/>
              </a:spcAft>
              <a:buSzPts val="2400"/>
              <a:buFont typeface="Helvetica Neue"/>
              <a:buChar char="●"/>
              <a:defRPr sz="2400">
                <a:latin typeface="Helvetica Neue"/>
                <a:ea typeface="Helvetica Neue"/>
                <a:cs typeface="Helvetica Neue"/>
                <a:sym typeface="Helvetica Neue"/>
              </a:defRPr>
            </a:lvl1pPr>
            <a:lvl2pPr marL="914400" lvl="1" indent="-381000" rtl="0">
              <a:spcBef>
                <a:spcPts val="1600"/>
              </a:spcBef>
              <a:spcAft>
                <a:spcPts val="0"/>
              </a:spcAft>
              <a:buSzPts val="2400"/>
              <a:buFont typeface="Helvetica Neue"/>
              <a:buChar char="○"/>
              <a:defRPr sz="2400">
                <a:latin typeface="Helvetica Neue"/>
                <a:ea typeface="Helvetica Neue"/>
                <a:cs typeface="Helvetica Neue"/>
                <a:sym typeface="Helvetica Neue"/>
              </a:defRPr>
            </a:lvl2pPr>
            <a:lvl3pPr marL="1371600" lvl="2" indent="-381000" rtl="0">
              <a:spcBef>
                <a:spcPts val="1600"/>
              </a:spcBef>
              <a:spcAft>
                <a:spcPts val="0"/>
              </a:spcAft>
              <a:buSzPts val="2400"/>
              <a:buFont typeface="Helvetica Neue"/>
              <a:buChar char="■"/>
              <a:defRPr sz="2400">
                <a:latin typeface="Helvetica Neue"/>
                <a:ea typeface="Helvetica Neue"/>
                <a:cs typeface="Helvetica Neue"/>
                <a:sym typeface="Helvetica Neue"/>
              </a:defRPr>
            </a:lvl3pPr>
            <a:lvl4pPr marL="1828800" lvl="3" indent="-381000" rtl="0">
              <a:spcBef>
                <a:spcPts val="1600"/>
              </a:spcBef>
              <a:spcAft>
                <a:spcPts val="0"/>
              </a:spcAft>
              <a:buSzPts val="2400"/>
              <a:buFont typeface="Helvetica Neue"/>
              <a:buChar char="●"/>
              <a:defRPr sz="2400">
                <a:latin typeface="Helvetica Neue"/>
                <a:ea typeface="Helvetica Neue"/>
                <a:cs typeface="Helvetica Neue"/>
                <a:sym typeface="Helvetica Neue"/>
              </a:defRPr>
            </a:lvl4pPr>
            <a:lvl5pPr marL="2286000" lvl="4" indent="-381000" rtl="0">
              <a:spcBef>
                <a:spcPts val="1600"/>
              </a:spcBef>
              <a:spcAft>
                <a:spcPts val="0"/>
              </a:spcAft>
              <a:buSzPts val="2400"/>
              <a:buFont typeface="Helvetica Neue"/>
              <a:buChar char="○"/>
              <a:defRPr sz="2400">
                <a:latin typeface="Helvetica Neue"/>
                <a:ea typeface="Helvetica Neue"/>
                <a:cs typeface="Helvetica Neue"/>
                <a:sym typeface="Helvetica Neue"/>
              </a:defRPr>
            </a:lvl5pPr>
            <a:lvl6pPr marL="2743200" lvl="5" indent="-381000" rtl="0">
              <a:spcBef>
                <a:spcPts val="1600"/>
              </a:spcBef>
              <a:spcAft>
                <a:spcPts val="0"/>
              </a:spcAft>
              <a:buSzPts val="2400"/>
              <a:buFont typeface="Helvetica Neue"/>
              <a:buChar char="■"/>
              <a:defRPr sz="2400">
                <a:latin typeface="Helvetica Neue"/>
                <a:ea typeface="Helvetica Neue"/>
                <a:cs typeface="Helvetica Neue"/>
                <a:sym typeface="Helvetica Neue"/>
              </a:defRPr>
            </a:lvl6pPr>
            <a:lvl7pPr marL="3200400" lvl="6" indent="-317500" rtl="0">
              <a:spcBef>
                <a:spcPts val="160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160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1600"/>
              </a:spcBef>
              <a:spcAft>
                <a:spcPts val="1600"/>
              </a:spcAft>
              <a:buSzPts val="1400"/>
              <a:buFont typeface="Helvetica Neue"/>
              <a:buChar char="■"/>
              <a:defRPr>
                <a:latin typeface="Helvetica Neue"/>
                <a:ea typeface="Helvetica Neue"/>
                <a:cs typeface="Helvetica Neue"/>
                <a:sym typeface="Helvetica Neue"/>
              </a:defRPr>
            </a:lvl9pPr>
          </a:lstStyle>
          <a:p>
            <a:endParaRPr/>
          </a:p>
        </p:txBody>
      </p:sp>
      <p:sp>
        <p:nvSpPr>
          <p:cNvPr id="180" name="Google Shape;180;p3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1"/>
        <p:cNvGrpSpPr/>
        <p:nvPr/>
      </p:nvGrpSpPr>
      <p:grpSpPr>
        <a:xfrm>
          <a:off x="0" y="0"/>
          <a:ext cx="0" cy="0"/>
          <a:chOff x="0" y="0"/>
          <a:chExt cx="0" cy="0"/>
        </a:xfrm>
      </p:grpSpPr>
      <p:cxnSp>
        <p:nvCxnSpPr>
          <p:cNvPr id="182" name="Google Shape;182;p36"/>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183" name="Google Shape;183;p36"/>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184" name="Google Shape;184;p36"/>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185" name="Google Shape;185;p3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6" name="Google Shape;186;p36"/>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87" name="Google Shape;187;p36"/>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88" name="Google Shape;188;p3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9"/>
        <p:cNvGrpSpPr/>
        <p:nvPr/>
      </p:nvGrpSpPr>
      <p:grpSpPr>
        <a:xfrm>
          <a:off x="0" y="0"/>
          <a:ext cx="0" cy="0"/>
          <a:chOff x="0" y="0"/>
          <a:chExt cx="0" cy="0"/>
        </a:xfrm>
      </p:grpSpPr>
      <p:sp>
        <p:nvSpPr>
          <p:cNvPr id="190" name="Google Shape;190;p37"/>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1" name="Google Shape;191;p3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4" name="Google Shape;194;p38"/>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95" name="Google Shape;195;p3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96"/>
        <p:cNvGrpSpPr/>
        <p:nvPr/>
      </p:nvGrpSpPr>
      <p:grpSpPr>
        <a:xfrm>
          <a:off x="0" y="0"/>
          <a:ext cx="0" cy="0"/>
          <a:chOff x="0" y="0"/>
          <a:chExt cx="0" cy="0"/>
        </a:xfrm>
      </p:grpSpPr>
      <p:cxnSp>
        <p:nvCxnSpPr>
          <p:cNvPr id="197" name="Google Shape;197;p39"/>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98" name="Google Shape;198;p39"/>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99" name="Google Shape;199;p3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0"/>
        <p:cNvGrpSpPr/>
        <p:nvPr/>
      </p:nvGrpSpPr>
      <p:grpSpPr>
        <a:xfrm>
          <a:off x="0" y="0"/>
          <a:ext cx="0" cy="0"/>
          <a:chOff x="0" y="0"/>
          <a:chExt cx="0" cy="0"/>
        </a:xfrm>
      </p:grpSpPr>
      <p:sp>
        <p:nvSpPr>
          <p:cNvPr id="201" name="Google Shape;201;p40"/>
          <p:cNvSpPr/>
          <p:nvPr/>
        </p:nvSpPr>
        <p:spPr>
          <a:xfrm>
            <a:off x="4572000" y="125"/>
            <a:ext cx="4572000" cy="51435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 name="Google Shape;202;p40"/>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203" name="Google Shape;203;p40"/>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CC4125"/>
              </a:buClr>
              <a:buSzPts val="3600"/>
              <a:buNone/>
              <a:defRPr sz="3600">
                <a:solidFill>
                  <a:srgbClr val="CC4125"/>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204" name="Google Shape;204;p40"/>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5" name="Google Shape;205;p4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06" name="Google Shape;206;p4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7"/>
        <p:cNvGrpSpPr/>
        <p:nvPr/>
      </p:nvGrpSpPr>
      <p:grpSpPr>
        <a:xfrm>
          <a:off x="0" y="0"/>
          <a:ext cx="0" cy="0"/>
          <a:chOff x="0" y="0"/>
          <a:chExt cx="0" cy="0"/>
        </a:xfrm>
      </p:grpSpPr>
      <p:sp>
        <p:nvSpPr>
          <p:cNvPr id="208" name="Google Shape;208;p41"/>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209" name="Google Shape;209;p4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0"/>
        <p:cNvGrpSpPr/>
        <p:nvPr/>
      </p:nvGrpSpPr>
      <p:grpSpPr>
        <a:xfrm>
          <a:off x="0" y="0"/>
          <a:ext cx="0" cy="0"/>
          <a:chOff x="0" y="0"/>
          <a:chExt cx="0" cy="0"/>
        </a:xfrm>
      </p:grpSpPr>
      <p:cxnSp>
        <p:nvCxnSpPr>
          <p:cNvPr id="211" name="Google Shape;211;p42"/>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212" name="Google Shape;212;p42"/>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213" name="Google Shape;213;p42"/>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CC4125"/>
              </a:buClr>
              <a:buSzPts val="9600"/>
              <a:buFont typeface="Lato"/>
              <a:buNone/>
              <a:defRPr sz="9600">
                <a:solidFill>
                  <a:srgbClr val="CC4125"/>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214" name="Google Shape;214;p42"/>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15" name="Google Shape;215;p4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6"/>
        <p:cNvGrpSpPr/>
        <p:nvPr/>
      </p:nvGrpSpPr>
      <p:grpSpPr>
        <a:xfrm>
          <a:off x="0" y="0"/>
          <a:ext cx="0" cy="0"/>
          <a:chOff x="0" y="0"/>
          <a:chExt cx="0" cy="0"/>
        </a:xfrm>
      </p:grpSpPr>
      <p:sp>
        <p:nvSpPr>
          <p:cNvPr id="217" name="Google Shape;217;p4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CC4125"/>
              </a:buClr>
              <a:buSzPts val="3600"/>
              <a:buNone/>
              <a:defRPr sz="3600">
                <a:solidFill>
                  <a:srgbClr val="CC4125"/>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88" name="Google Shape;88;p17"/>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9" name="Google Shape;89;p17"/>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163" name="Google Shape;163;p32"/>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164" name="Google Shape;164;p32"/>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4.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2.gif"/><Relationship Id="rId5" Type="http://schemas.openxmlformats.org/officeDocument/2006/relationships/image" Target="../media/image11.gif"/><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7.xml"/><Relationship Id="rId5" Type="http://schemas.openxmlformats.org/officeDocument/2006/relationships/image" Target="../media/image6.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flowingdata.com/2017/01/24/one-dataset-visualized-25-ways"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s://forms.gle/kEX3asGKPKRFBhN2A"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hyperlink" Target="https://www.youtube.com/watch?v=dE5ROl2YPb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hyperlink" Target="https://pageviews.toolforge.org/?project=en.wikipedia.org&amp;platform=all-access&amp;agent=user&amp;redirects=0&amp;start=2019-09-08&amp;end=2020-09-28&amp;pages=Coronavirus" TargetMode="Externa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go.epfl.ch/wikispeedia_LLM_ada_doc"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7.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7.xml"/><Relationship Id="rId6" Type="http://schemas.openxmlformats.org/officeDocument/2006/relationships/image" Target="../media/image35.png"/><Relationship Id="rId5" Type="http://schemas.openxmlformats.org/officeDocument/2006/relationships/hyperlink" Target="https://web.speakup.info/room/join/66626" TargetMode="Externa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7.xml"/><Relationship Id="rId6" Type="http://schemas.openxmlformats.org/officeDocument/2006/relationships/image" Target="../media/image34.png"/><Relationship Id="rId5" Type="http://schemas.openxmlformats.org/officeDocument/2006/relationships/image" Target="../media/image38.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hyperlink" Target="https://dlab.epfl.ch/people/west/pub/West-Pfeffer_ICWSM-17.pdf"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o.epfl.ch/ada2023-lec3-feedback" TargetMode="External"/><Relationship Id="rId2" Type="http://schemas.openxmlformats.org/officeDocument/2006/relationships/notesSlide" Target="../notesSlides/notesSlide4.xml"/><Relationship Id="rId1" Type="http://schemas.openxmlformats.org/officeDocument/2006/relationships/slideLayout" Target="../slideLayouts/slideLayout34.xml"/><Relationship Id="rId4" Type="http://schemas.openxmlformats.org/officeDocument/2006/relationships/hyperlink" Target="https://www.youtube.com/watch?v=fmM9V3OsOPc"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61.jp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viz.wtf/" TargetMode="External"/><Relationship Id="rId7"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8" Type="http://schemas.openxmlformats.org/officeDocument/2006/relationships/image" Target="../media/image73.gif"/><Relationship Id="rId3" Type="http://schemas.openxmlformats.org/officeDocument/2006/relationships/image" Target="../media/image68.gif"/><Relationship Id="rId7" Type="http://schemas.openxmlformats.org/officeDocument/2006/relationships/image" Target="../media/image72.jp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71.jpg"/><Relationship Id="rId11" Type="http://schemas.openxmlformats.org/officeDocument/2006/relationships/image" Target="../media/image6.png"/><Relationship Id="rId5" Type="http://schemas.openxmlformats.org/officeDocument/2006/relationships/image" Target="../media/image70.jpg"/><Relationship Id="rId10" Type="http://schemas.openxmlformats.org/officeDocument/2006/relationships/image" Target="../media/image75.gif"/><Relationship Id="rId4" Type="http://schemas.openxmlformats.org/officeDocument/2006/relationships/image" Target="../media/image69.gif"/><Relationship Id="rId9" Type="http://schemas.openxmlformats.org/officeDocument/2006/relationships/image" Target="../media/image74.gif"/></Relationships>
</file>

<file path=ppt/slides/_rels/slide47.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hyperlink" Target="https://www.youtube.com/watch?v=Yoo4GWiAx94" TargetMode="External"/><Relationship Id="rId5" Type="http://schemas.openxmlformats.org/officeDocument/2006/relationships/image" Target="../media/image80.png"/><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http://www.nytimes.com/interactive/2014/06/05/upshot/how-the-recession-reshaped-the-economy-in-255-charts.html" TargetMode="External"/><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81.jpg"/><Relationship Id="rId5" Type="http://schemas.openxmlformats.org/officeDocument/2006/relationships/hyperlink" Target="https://eagereyes.org/blog/2008/ny-times-the-best-and-worst-of-data-visualization" TargetMode="External"/><Relationship Id="rId4" Type="http://schemas.openxmlformats.org/officeDocument/2006/relationships/hyperlink" Target="http://www.nytimes.com/interactive/2014/12/29/us/year-in-interactive-storytelling.html?_r=0"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youtube.com/watch?v=jbkSRLYSojo" TargetMode="External"/><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86.jpg"/></Relationships>
</file>

<file path=ppt/slides/_rels/slide57.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87.jpg"/><Relationship Id="rId4" Type="http://schemas.openxmlformats.org/officeDocument/2006/relationships/image" Target="../media/image86.jpg"/></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hyperlink" Target="http://dataphys.org/list/garden-of-eden/" TargetMode="Externa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hyperlink" Target="https://go.epfl.ch/ada2023-lec3-feedback" TargetMode="External"/><Relationship Id="rId2" Type="http://schemas.openxmlformats.org/officeDocument/2006/relationships/notesSlide" Target="../notesSlides/notesSlide60.xml"/><Relationship Id="rId1" Type="http://schemas.openxmlformats.org/officeDocument/2006/relationships/slideLayout" Target="../slideLayouts/slideLayout34.xml"/><Relationship Id="rId4" Type="http://schemas.openxmlformats.org/officeDocument/2006/relationships/hyperlink" Target="https://www.youtube.com/watch?v=fmM9V3OsOPc"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edu.epfl.ch/coursebook/en/data-visualization-COM-480"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pic>
        <p:nvPicPr>
          <p:cNvPr id="223" name="Google Shape;223;p44" descr="Screen Shot 2017-05-29 at 10.29.02 PM.png"/>
          <p:cNvPicPr preferRelativeResize="0"/>
          <p:nvPr/>
        </p:nvPicPr>
        <p:blipFill>
          <a:blip r:embed="rId3">
            <a:alphaModFix/>
          </a:blip>
          <a:stretch>
            <a:fillRect/>
          </a:stretch>
        </p:blipFill>
        <p:spPr>
          <a:xfrm>
            <a:off x="735349" y="873025"/>
            <a:ext cx="3384251" cy="3388101"/>
          </a:xfrm>
          <a:prstGeom prst="rect">
            <a:avLst/>
          </a:prstGeom>
          <a:noFill/>
          <a:ln>
            <a:noFill/>
          </a:ln>
        </p:spPr>
      </p:pic>
      <p:sp>
        <p:nvSpPr>
          <p:cNvPr id="224" name="Google Shape;224;p44"/>
          <p:cNvSpPr txBox="1"/>
          <p:nvPr/>
        </p:nvSpPr>
        <p:spPr>
          <a:xfrm>
            <a:off x="712450" y="112125"/>
            <a:ext cx="7653300" cy="145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b="1">
                <a:latin typeface="Helvetica Neue"/>
                <a:ea typeface="Helvetica Neue"/>
                <a:cs typeface="Helvetica Neue"/>
                <a:sym typeface="Helvetica Neue"/>
              </a:rPr>
              <a:t>Applied Data Analysis (CS401)</a:t>
            </a:r>
            <a:endParaRPr sz="4000" b="1">
              <a:latin typeface="Helvetica Neue"/>
              <a:ea typeface="Helvetica Neue"/>
              <a:cs typeface="Helvetica Neue"/>
              <a:sym typeface="Helvetica Neue"/>
            </a:endParaRPr>
          </a:p>
        </p:txBody>
      </p:sp>
      <p:sp>
        <p:nvSpPr>
          <p:cNvPr id="225" name="Google Shape;225;p44"/>
          <p:cNvSpPr txBox="1"/>
          <p:nvPr/>
        </p:nvSpPr>
        <p:spPr>
          <a:xfrm>
            <a:off x="2680800" y="4317000"/>
            <a:ext cx="3782400" cy="75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b="1">
                <a:latin typeface="Helvetica Neue"/>
                <a:ea typeface="Helvetica Neue"/>
                <a:cs typeface="Helvetica Neue"/>
                <a:sym typeface="Helvetica Neue"/>
              </a:rPr>
              <a:t>Robert West</a:t>
            </a:r>
            <a:endParaRPr sz="4000" b="1">
              <a:latin typeface="Helvetica Neue"/>
              <a:ea typeface="Helvetica Neue"/>
              <a:cs typeface="Helvetica Neue"/>
              <a:sym typeface="Helvetica Neue"/>
            </a:endParaRPr>
          </a:p>
        </p:txBody>
      </p:sp>
      <p:pic>
        <p:nvPicPr>
          <p:cNvPr id="226" name="Google Shape;226;p44"/>
          <p:cNvPicPr preferRelativeResize="0"/>
          <p:nvPr/>
        </p:nvPicPr>
        <p:blipFill>
          <a:blip r:embed="rId4">
            <a:alphaModFix/>
          </a:blip>
          <a:stretch>
            <a:fillRect/>
          </a:stretch>
        </p:blipFill>
        <p:spPr>
          <a:xfrm>
            <a:off x="7817850" y="3860451"/>
            <a:ext cx="1228850" cy="1221900"/>
          </a:xfrm>
          <a:prstGeom prst="rect">
            <a:avLst/>
          </a:prstGeom>
          <a:noFill/>
          <a:ln>
            <a:noFill/>
          </a:ln>
        </p:spPr>
      </p:pic>
      <p:sp>
        <p:nvSpPr>
          <p:cNvPr id="227" name="Google Shape;227;p44"/>
          <p:cNvSpPr txBox="1"/>
          <p:nvPr/>
        </p:nvSpPr>
        <p:spPr>
          <a:xfrm>
            <a:off x="4119600" y="1669038"/>
            <a:ext cx="4641600" cy="2085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4000" b="1">
                <a:latin typeface="Helvetica Neue"/>
                <a:ea typeface="Helvetica Neue"/>
                <a:cs typeface="Helvetica Neue"/>
                <a:sym typeface="Helvetica Neue"/>
              </a:rPr>
              <a:t>Lecture 3</a:t>
            </a:r>
            <a:endParaRPr sz="4000" b="1">
              <a:latin typeface="Helvetica Neue"/>
              <a:ea typeface="Helvetica Neue"/>
              <a:cs typeface="Helvetica Neue"/>
              <a:sym typeface="Helvetica Neue"/>
            </a:endParaRPr>
          </a:p>
          <a:p>
            <a:pPr marL="0" lvl="0" indent="0" algn="r" rtl="0">
              <a:spcBef>
                <a:spcPts val="0"/>
              </a:spcBef>
              <a:spcAft>
                <a:spcPts val="0"/>
              </a:spcAft>
              <a:buNone/>
            </a:pPr>
            <a:r>
              <a:rPr lang="en" sz="4000" b="1">
                <a:latin typeface="Helvetica Neue"/>
                <a:ea typeface="Helvetica Neue"/>
                <a:cs typeface="Helvetica Neue"/>
                <a:sym typeface="Helvetica Neue"/>
              </a:rPr>
              <a:t>Visualizing data</a:t>
            </a:r>
            <a:endParaRPr sz="4000" b="1">
              <a:latin typeface="Helvetica Neue"/>
              <a:ea typeface="Helvetica Neue"/>
              <a:cs typeface="Helvetica Neue"/>
              <a:sym typeface="Helvetica Neue"/>
            </a:endParaRPr>
          </a:p>
          <a:p>
            <a:pPr marL="0" lvl="0" indent="0" algn="r" rtl="0">
              <a:spcBef>
                <a:spcPts val="0"/>
              </a:spcBef>
              <a:spcAft>
                <a:spcPts val="0"/>
              </a:spcAft>
              <a:buClr>
                <a:schemeClr val="dk2"/>
              </a:buClr>
              <a:buSzPts val="1100"/>
              <a:buFont typeface="Arial"/>
              <a:buNone/>
            </a:pPr>
            <a:r>
              <a:rPr lang="en" sz="4000" b="1">
                <a:solidFill>
                  <a:schemeClr val="dk2"/>
                </a:solidFill>
                <a:latin typeface="Helvetica Neue"/>
                <a:ea typeface="Helvetica Neue"/>
                <a:cs typeface="Helvetica Neue"/>
                <a:sym typeface="Helvetica Neue"/>
              </a:rPr>
              <a:t>4 Oct 2023</a:t>
            </a:r>
            <a:endParaRPr sz="4000" b="1">
              <a:latin typeface="Helvetica Neue"/>
              <a:ea typeface="Helvetica Neue"/>
              <a:cs typeface="Helvetica Neue"/>
              <a:sym typeface="Helvetica Neue"/>
            </a:endParaRPr>
          </a:p>
        </p:txBody>
      </p:sp>
      <p:pic>
        <p:nvPicPr>
          <p:cNvPr id="228" name="Google Shape;228;p44"/>
          <p:cNvPicPr preferRelativeResize="0"/>
          <p:nvPr/>
        </p:nvPicPr>
        <p:blipFill>
          <a:blip r:embed="rId5">
            <a:alphaModFix/>
          </a:blip>
          <a:stretch>
            <a:fillRect/>
          </a:stretch>
        </p:blipFill>
        <p:spPr>
          <a:xfrm>
            <a:off x="188600" y="4511602"/>
            <a:ext cx="1644925" cy="479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3"/>
          <p:cNvSpPr txBox="1">
            <a:spLocks noGrp="1"/>
          </p:cNvSpPr>
          <p:nvPr>
            <p:ph type="title"/>
          </p:nvPr>
        </p:nvSpPr>
        <p:spPr>
          <a:xfrm>
            <a:off x="457200" y="2110978"/>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Part 1</a:t>
            </a:r>
            <a:endParaRPr/>
          </a:p>
          <a:p>
            <a:pPr marL="0" lvl="0" indent="0" algn="ctr" rtl="0">
              <a:spcBef>
                <a:spcPts val="0"/>
              </a:spcBef>
              <a:spcAft>
                <a:spcPts val="0"/>
              </a:spcAft>
              <a:buNone/>
            </a:pPr>
            <a:r>
              <a:rPr lang="en"/>
              <a:t>Navigating the chart landscape</a:t>
            </a:r>
            <a:endParaRPr/>
          </a:p>
        </p:txBody>
      </p:sp>
      <p:sp>
        <p:nvSpPr>
          <p:cNvPr id="297" name="Google Shape;297;p53"/>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457200" y="60891"/>
            <a:ext cx="8229600" cy="52973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959" b="0" i="0" u="none" strike="noStrike" cap="none">
                <a:solidFill>
                  <a:srgbClr val="000000"/>
                </a:solidFill>
                <a:latin typeface="Calibri"/>
                <a:ea typeface="Calibri"/>
                <a:cs typeface="Calibri"/>
                <a:sym typeface="Calibri"/>
              </a:rPr>
              <a:t>Chart </a:t>
            </a:r>
            <a:r>
              <a:rPr lang="en" sz="3959" b="0">
                <a:solidFill>
                  <a:srgbClr val="000000"/>
                </a:solidFill>
                <a:latin typeface="Calibri"/>
                <a:ea typeface="Calibri"/>
                <a:cs typeface="Calibri"/>
                <a:sym typeface="Calibri"/>
              </a:rPr>
              <a:t>s</a:t>
            </a:r>
            <a:r>
              <a:rPr lang="en" sz="3959" b="0" i="0" u="none" strike="noStrike" cap="none">
                <a:solidFill>
                  <a:srgbClr val="000000"/>
                </a:solidFill>
                <a:latin typeface="Calibri"/>
                <a:ea typeface="Calibri"/>
                <a:cs typeface="Calibri"/>
                <a:sym typeface="Calibri"/>
              </a:rPr>
              <a:t>election</a:t>
            </a:r>
            <a:endParaRPr sz="3959" b="0" i="0" u="none" strike="noStrike" cap="none">
              <a:solidFill>
                <a:srgbClr val="000000"/>
              </a:solidFill>
              <a:latin typeface="Calibri"/>
              <a:ea typeface="Calibri"/>
              <a:cs typeface="Calibri"/>
              <a:sym typeface="Calibri"/>
            </a:endParaRPr>
          </a:p>
        </p:txBody>
      </p:sp>
      <p:pic>
        <p:nvPicPr>
          <p:cNvPr id="303" name="Google Shape;303;p54"/>
          <p:cNvPicPr preferRelativeResize="0"/>
          <p:nvPr/>
        </p:nvPicPr>
        <p:blipFill rotWithShape="1">
          <a:blip r:embed="rId3">
            <a:alphaModFix/>
          </a:blip>
          <a:srcRect/>
          <a:stretch/>
        </p:blipFill>
        <p:spPr>
          <a:xfrm>
            <a:off x="1649998" y="735725"/>
            <a:ext cx="5844000" cy="4298400"/>
          </a:xfrm>
          <a:prstGeom prst="rect">
            <a:avLst/>
          </a:prstGeom>
          <a:noFill/>
          <a:ln>
            <a:noFill/>
          </a:ln>
        </p:spPr>
      </p:pic>
      <p:sp>
        <p:nvSpPr>
          <p:cNvPr id="304" name="Google Shape;304;p5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5"/>
          <p:cNvSpPr txBox="1">
            <a:spLocks noGrp="1"/>
          </p:cNvSpPr>
          <p:nvPr>
            <p:ph type="title"/>
          </p:nvPr>
        </p:nvSpPr>
        <p:spPr>
          <a:xfrm>
            <a:off x="457200" y="1297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500">
                <a:solidFill>
                  <a:schemeClr val="dk2"/>
                </a:solidFill>
              </a:rPr>
              <a:t>One variable: </a:t>
            </a:r>
            <a:r>
              <a:rPr lang="en" sz="3500"/>
              <a:t>histograms</a:t>
            </a:r>
            <a:endParaRPr sz="3500" b="0" i="0" u="none" strike="noStrike" cap="none">
              <a:latin typeface="Calibri"/>
              <a:ea typeface="Calibri"/>
              <a:cs typeface="Calibri"/>
              <a:sym typeface="Calibri"/>
            </a:endParaRPr>
          </a:p>
        </p:txBody>
      </p:sp>
      <p:sp>
        <p:nvSpPr>
          <p:cNvPr id="310" name="Google Shape;310;p55"/>
          <p:cNvSpPr txBox="1">
            <a:spLocks noGrp="1"/>
          </p:cNvSpPr>
          <p:nvPr>
            <p:ph type="body" idx="1"/>
          </p:nvPr>
        </p:nvSpPr>
        <p:spPr>
          <a:xfrm>
            <a:off x="457200" y="895350"/>
            <a:ext cx="8229600" cy="51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2000" b="0" i="0" u="none" strike="noStrike" cap="none">
                <a:latin typeface="Calibri"/>
                <a:ea typeface="Calibri"/>
                <a:cs typeface="Calibri"/>
                <a:sym typeface="Calibri"/>
              </a:rPr>
              <a:t>Histograms can tell you a lot about a single variable, discrete or continuous</a:t>
            </a:r>
            <a:endParaRPr sz="2000" b="0" i="0" u="none" strike="noStrike" cap="none">
              <a:latin typeface="Calibri"/>
              <a:ea typeface="Calibri"/>
              <a:cs typeface="Calibri"/>
              <a:sym typeface="Calibri"/>
            </a:endParaRPr>
          </a:p>
          <a:p>
            <a:pPr marL="342900" marR="0" lvl="0" indent="-165100" algn="l" rtl="0">
              <a:spcBef>
                <a:spcPts val="56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spcBef>
                <a:spcPts val="560"/>
              </a:spcBef>
              <a:spcAft>
                <a:spcPts val="1600"/>
              </a:spcAft>
              <a:buClr>
                <a:schemeClr val="dk1"/>
              </a:buClr>
              <a:buFont typeface="Arial"/>
              <a:buNone/>
            </a:pPr>
            <a:endParaRPr sz="2800" b="0" i="0" u="none" strike="noStrike" cap="none">
              <a:solidFill>
                <a:schemeClr val="dk1"/>
              </a:solidFill>
              <a:latin typeface="Calibri"/>
              <a:ea typeface="Calibri"/>
              <a:cs typeface="Calibri"/>
              <a:sym typeface="Calibri"/>
            </a:endParaRPr>
          </a:p>
        </p:txBody>
      </p:sp>
      <p:pic>
        <p:nvPicPr>
          <p:cNvPr id="311" name="Google Shape;311;p55" descr="http://www.dmaictools.com/wp-content/uploads/2009/11/histogram-normal.png"/>
          <p:cNvPicPr preferRelativeResize="0"/>
          <p:nvPr/>
        </p:nvPicPr>
        <p:blipFill rotWithShape="1">
          <a:blip r:embed="rId3">
            <a:alphaModFix/>
          </a:blip>
          <a:srcRect/>
          <a:stretch/>
        </p:blipFill>
        <p:spPr>
          <a:xfrm>
            <a:off x="865775" y="1511750"/>
            <a:ext cx="2456700" cy="1730700"/>
          </a:xfrm>
          <a:prstGeom prst="rect">
            <a:avLst/>
          </a:prstGeom>
          <a:noFill/>
          <a:ln>
            <a:noFill/>
          </a:ln>
        </p:spPr>
      </p:pic>
      <p:sp>
        <p:nvSpPr>
          <p:cNvPr id="312" name="Google Shape;312;p55"/>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12</a:t>
            </a:fld>
            <a:endParaRPr/>
          </a:p>
        </p:txBody>
      </p:sp>
      <p:pic>
        <p:nvPicPr>
          <p:cNvPr id="313" name="Google Shape;313;p55"/>
          <p:cNvPicPr preferRelativeResize="0"/>
          <p:nvPr/>
        </p:nvPicPr>
        <p:blipFill>
          <a:blip r:embed="rId4">
            <a:alphaModFix/>
          </a:blip>
          <a:stretch>
            <a:fillRect/>
          </a:stretch>
        </p:blipFill>
        <p:spPr>
          <a:xfrm>
            <a:off x="1692451" y="3341051"/>
            <a:ext cx="1716590" cy="1802450"/>
          </a:xfrm>
          <a:prstGeom prst="rect">
            <a:avLst/>
          </a:prstGeom>
          <a:noFill/>
          <a:ln>
            <a:noFill/>
          </a:ln>
        </p:spPr>
      </p:pic>
      <p:grpSp>
        <p:nvGrpSpPr>
          <p:cNvPr id="314" name="Google Shape;314;p55"/>
          <p:cNvGrpSpPr/>
          <p:nvPr/>
        </p:nvGrpSpPr>
        <p:grpSpPr>
          <a:xfrm>
            <a:off x="3819900" y="1377472"/>
            <a:ext cx="2930575" cy="3766166"/>
            <a:chOff x="3819900" y="1377472"/>
            <a:chExt cx="2930575" cy="3766166"/>
          </a:xfrm>
        </p:grpSpPr>
        <p:pic>
          <p:nvPicPr>
            <p:cNvPr id="315" name="Google Shape;315;p55" descr="http://bolt.mph.ufl.edu/files/2012/07/images-mod1-histogram5.gif"/>
            <p:cNvPicPr preferRelativeResize="0"/>
            <p:nvPr/>
          </p:nvPicPr>
          <p:blipFill rotWithShape="1">
            <a:blip r:embed="rId5">
              <a:alphaModFix/>
            </a:blip>
            <a:srcRect/>
            <a:stretch/>
          </p:blipFill>
          <p:spPr>
            <a:xfrm>
              <a:off x="3819900" y="1377472"/>
              <a:ext cx="2638500" cy="1848000"/>
            </a:xfrm>
            <a:prstGeom prst="rect">
              <a:avLst/>
            </a:prstGeom>
            <a:noFill/>
            <a:ln>
              <a:noFill/>
            </a:ln>
          </p:spPr>
        </p:pic>
        <p:pic>
          <p:nvPicPr>
            <p:cNvPr id="316" name="Google Shape;316;p55" descr="http://bolt.mph.ufl.edu/files/2012/07/images-mod1-histogram6.gif"/>
            <p:cNvPicPr preferRelativeResize="0"/>
            <p:nvPr/>
          </p:nvPicPr>
          <p:blipFill rotWithShape="1">
            <a:blip r:embed="rId6">
              <a:alphaModFix/>
            </a:blip>
            <a:srcRect/>
            <a:stretch/>
          </p:blipFill>
          <p:spPr>
            <a:xfrm>
              <a:off x="3842246" y="3273738"/>
              <a:ext cx="2638500" cy="1869900"/>
            </a:xfrm>
            <a:prstGeom prst="rect">
              <a:avLst/>
            </a:prstGeom>
            <a:noFill/>
            <a:ln>
              <a:noFill/>
            </a:ln>
          </p:spPr>
        </p:pic>
        <p:sp>
          <p:nvSpPr>
            <p:cNvPr id="317" name="Google Shape;317;p55"/>
            <p:cNvSpPr/>
            <p:nvPr/>
          </p:nvSpPr>
          <p:spPr>
            <a:xfrm>
              <a:off x="6484975" y="1542325"/>
              <a:ext cx="265500" cy="3498900"/>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55"/>
          <p:cNvSpPr txBox="1">
            <a:spLocks noGrp="1"/>
          </p:cNvSpPr>
          <p:nvPr>
            <p:ph type="body" idx="1"/>
          </p:nvPr>
        </p:nvSpPr>
        <p:spPr>
          <a:xfrm>
            <a:off x="6777050" y="1664150"/>
            <a:ext cx="2096700" cy="32619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400"/>
              <a:t>Easy to recognize skewed distributions!</a:t>
            </a:r>
            <a:endParaRPr sz="2800" b="0" i="0" u="none" strike="noStrike" cap="none">
              <a:solidFill>
                <a:schemeClr val="dk1"/>
              </a:solidFill>
              <a:latin typeface="Calibri"/>
              <a:ea typeface="Calibri"/>
              <a:cs typeface="Calibri"/>
              <a:sym typeface="Calibri"/>
            </a:endParaRPr>
          </a:p>
        </p:txBody>
      </p:sp>
      <p:sp>
        <p:nvSpPr>
          <p:cNvPr id="319" name="Google Shape;319;p55"/>
          <p:cNvSpPr txBox="1">
            <a:spLocks noGrp="1"/>
          </p:cNvSpPr>
          <p:nvPr>
            <p:ph type="body" idx="1"/>
          </p:nvPr>
        </p:nvSpPr>
        <p:spPr>
          <a:xfrm>
            <a:off x="-4750" y="3513325"/>
            <a:ext cx="1620900" cy="1412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500"/>
              <a:t>Smoothed histogram (a.k.a. kernel density estimate)</a:t>
            </a:r>
            <a:endParaRPr sz="1500" b="0" i="0" u="none" strike="noStrike" cap="none">
              <a:solidFill>
                <a:schemeClr val="dk1"/>
              </a:solidFill>
              <a:latin typeface="Calibri"/>
              <a:ea typeface="Calibri"/>
              <a:cs typeface="Calibri"/>
              <a:sym typeface="Calibri"/>
            </a:endParaRPr>
          </a:p>
        </p:txBody>
      </p:sp>
      <p:cxnSp>
        <p:nvCxnSpPr>
          <p:cNvPr id="320" name="Google Shape;320;p55"/>
          <p:cNvCxnSpPr>
            <a:stCxn id="319" idx="3"/>
          </p:cNvCxnSpPr>
          <p:nvPr/>
        </p:nvCxnSpPr>
        <p:spPr>
          <a:xfrm>
            <a:off x="1616150" y="4219675"/>
            <a:ext cx="636300" cy="120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6"/>
          <p:cNvSpPr txBox="1">
            <a:spLocks noGrp="1"/>
          </p:cNvSpPr>
          <p:nvPr>
            <p:ph type="title"/>
          </p:nvPr>
        </p:nvSpPr>
        <p:spPr>
          <a:xfrm>
            <a:off x="457200" y="82296"/>
            <a:ext cx="8229600" cy="5829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a:solidFill>
                  <a:schemeClr val="dk2"/>
                </a:solidFill>
              </a:rPr>
              <a:t>One variable: </a:t>
            </a:r>
            <a:r>
              <a:rPr lang="en"/>
              <a:t>box plots</a:t>
            </a:r>
            <a:endParaRPr sz="4400" b="0" i="0" u="none" strike="noStrike" cap="none">
              <a:latin typeface="Calibri"/>
              <a:ea typeface="Calibri"/>
              <a:cs typeface="Calibri"/>
              <a:sym typeface="Calibri"/>
            </a:endParaRPr>
          </a:p>
        </p:txBody>
      </p:sp>
      <p:pic>
        <p:nvPicPr>
          <p:cNvPr id="326" name="Google Shape;326;p56" descr="https://datavizcatalogue.com/methods/images/anatomy/box_plot.png"/>
          <p:cNvPicPr preferRelativeResize="0"/>
          <p:nvPr/>
        </p:nvPicPr>
        <p:blipFill>
          <a:blip r:embed="rId3">
            <a:alphaModFix/>
          </a:blip>
          <a:stretch>
            <a:fillRect/>
          </a:stretch>
        </p:blipFill>
        <p:spPr>
          <a:xfrm>
            <a:off x="358300" y="989275"/>
            <a:ext cx="3333750" cy="3495675"/>
          </a:xfrm>
          <a:prstGeom prst="rect">
            <a:avLst/>
          </a:prstGeom>
          <a:noFill/>
          <a:ln>
            <a:noFill/>
          </a:ln>
        </p:spPr>
      </p:pic>
      <p:pic>
        <p:nvPicPr>
          <p:cNvPr id="327" name="Google Shape;327;p56" descr="https://chemicalstatistician.files.wordpress.com/2014/04/triple-box-plots-with-patterns2.png"/>
          <p:cNvPicPr preferRelativeResize="0"/>
          <p:nvPr/>
        </p:nvPicPr>
        <p:blipFill>
          <a:blip r:embed="rId4">
            <a:alphaModFix/>
          </a:blip>
          <a:stretch>
            <a:fillRect/>
          </a:stretch>
        </p:blipFill>
        <p:spPr>
          <a:xfrm>
            <a:off x="4753800" y="732550"/>
            <a:ext cx="4352800" cy="4352800"/>
          </a:xfrm>
          <a:prstGeom prst="rect">
            <a:avLst/>
          </a:prstGeom>
          <a:noFill/>
          <a:ln>
            <a:noFill/>
          </a:ln>
        </p:spPr>
      </p:pic>
      <p:pic>
        <p:nvPicPr>
          <p:cNvPr id="328" name="Google Shape;328;p56"/>
          <p:cNvPicPr preferRelativeResize="0"/>
          <p:nvPr/>
        </p:nvPicPr>
        <p:blipFill rotWithShape="1">
          <a:blip r:embed="rId5">
            <a:alphaModFix/>
          </a:blip>
          <a:srcRect r="50256"/>
          <a:stretch/>
        </p:blipFill>
        <p:spPr>
          <a:xfrm>
            <a:off x="3499925" y="862550"/>
            <a:ext cx="1401674" cy="1127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7"/>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4400" b="0" i="0" u="none" strike="noStrike" cap="none">
                <a:latin typeface="Calibri"/>
                <a:ea typeface="Calibri"/>
                <a:cs typeface="Calibri"/>
                <a:sym typeface="Calibri"/>
              </a:rPr>
              <a:t>Two variables</a:t>
            </a:r>
            <a:r>
              <a:rPr lang="en"/>
              <a:t>: s</a:t>
            </a:r>
            <a:r>
              <a:rPr lang="en" sz="4400" b="0" i="0" u="none" strike="noStrike" cap="none">
                <a:latin typeface="Calibri"/>
                <a:ea typeface="Calibri"/>
                <a:cs typeface="Calibri"/>
                <a:sym typeface="Calibri"/>
              </a:rPr>
              <a:t>catter plots</a:t>
            </a:r>
            <a:endParaRPr sz="4400" b="0" i="0" u="none" strike="noStrike" cap="none">
              <a:latin typeface="Calibri"/>
              <a:ea typeface="Calibri"/>
              <a:cs typeface="Calibri"/>
              <a:sym typeface="Calibri"/>
            </a:endParaRPr>
          </a:p>
        </p:txBody>
      </p:sp>
      <p:sp>
        <p:nvSpPr>
          <p:cNvPr id="334" name="Google Shape;334;p57"/>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2200" b="0" i="0" u="none" strike="noStrike" cap="none">
                <a:latin typeface="Calibri"/>
                <a:ea typeface="Calibri"/>
                <a:cs typeface="Calibri"/>
                <a:sym typeface="Calibri"/>
              </a:rPr>
              <a:t>Scatter plots quickly expose the relationships between two variables</a:t>
            </a:r>
            <a:endParaRPr sz="2200" b="0" i="0" u="none" strike="noStrike" cap="none">
              <a:latin typeface="Calibri"/>
              <a:ea typeface="Calibri"/>
              <a:cs typeface="Calibri"/>
              <a:sym typeface="Calibri"/>
            </a:endParaRPr>
          </a:p>
          <a:p>
            <a:pPr marL="342900" marR="0" lvl="0" indent="-165100" algn="l" rtl="0">
              <a:spcBef>
                <a:spcPts val="560"/>
              </a:spcBef>
              <a:spcAft>
                <a:spcPts val="0"/>
              </a:spcAft>
              <a:buClr>
                <a:schemeClr val="dk1"/>
              </a:buClr>
              <a:buSzPts val="2800"/>
              <a:buFont typeface="Arial"/>
              <a:buNone/>
            </a:pPr>
            <a:endParaRPr sz="2200" b="0" i="0" u="none" strike="noStrike" cap="none">
              <a:latin typeface="Calibri"/>
              <a:ea typeface="Calibri"/>
              <a:cs typeface="Calibri"/>
              <a:sym typeface="Calibri"/>
            </a:endParaRPr>
          </a:p>
          <a:p>
            <a:pPr marL="0" marR="0" lvl="0" indent="0" algn="l" rtl="0">
              <a:spcBef>
                <a:spcPts val="560"/>
              </a:spcBef>
              <a:spcAft>
                <a:spcPts val="1600"/>
              </a:spcAft>
              <a:buClr>
                <a:schemeClr val="dk1"/>
              </a:buClr>
              <a:buFont typeface="Arial"/>
              <a:buNone/>
            </a:pPr>
            <a:endParaRPr sz="2200" b="0" i="0" u="none" strike="noStrike" cap="none">
              <a:latin typeface="Calibri"/>
              <a:ea typeface="Calibri"/>
              <a:cs typeface="Calibri"/>
              <a:sym typeface="Calibri"/>
            </a:endParaRPr>
          </a:p>
        </p:txBody>
      </p:sp>
      <p:sp>
        <p:nvSpPr>
          <p:cNvPr id="335" name="Google Shape;335;p57"/>
          <p:cNvSpPr/>
          <p:nvPr/>
        </p:nvSpPr>
        <p:spPr>
          <a:xfrm>
            <a:off x="1812324" y="2279821"/>
            <a:ext cx="3945925" cy="25949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6" name="Google Shape;336;p57"/>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14</a:t>
            </a:fld>
            <a:endParaRPr/>
          </a:p>
        </p:txBody>
      </p:sp>
      <p:pic>
        <p:nvPicPr>
          <p:cNvPr id="337" name="Google Shape;337;p57"/>
          <p:cNvPicPr preferRelativeResize="0"/>
          <p:nvPr/>
        </p:nvPicPr>
        <p:blipFill>
          <a:blip r:embed="rId3">
            <a:alphaModFix/>
          </a:blip>
          <a:stretch>
            <a:fillRect/>
          </a:stretch>
        </p:blipFill>
        <p:spPr>
          <a:xfrm>
            <a:off x="422447" y="2006272"/>
            <a:ext cx="2965100" cy="2880175"/>
          </a:xfrm>
          <a:prstGeom prst="rect">
            <a:avLst/>
          </a:prstGeom>
          <a:noFill/>
          <a:ln>
            <a:noFill/>
          </a:ln>
        </p:spPr>
      </p:pic>
      <p:pic>
        <p:nvPicPr>
          <p:cNvPr id="338" name="Google Shape;338;p57"/>
          <p:cNvPicPr preferRelativeResize="0"/>
          <p:nvPr/>
        </p:nvPicPr>
        <p:blipFill>
          <a:blip r:embed="rId4">
            <a:alphaModFix/>
          </a:blip>
          <a:stretch>
            <a:fillRect/>
          </a:stretch>
        </p:blipFill>
        <p:spPr>
          <a:xfrm>
            <a:off x="3902950" y="2544875"/>
            <a:ext cx="5164851" cy="1666250"/>
          </a:xfrm>
          <a:prstGeom prst="rect">
            <a:avLst/>
          </a:prstGeom>
          <a:noFill/>
          <a:ln>
            <a:noFill/>
          </a:ln>
        </p:spPr>
      </p:pic>
      <p:cxnSp>
        <p:nvCxnSpPr>
          <p:cNvPr id="339" name="Google Shape;339;p57"/>
          <p:cNvCxnSpPr/>
          <p:nvPr/>
        </p:nvCxnSpPr>
        <p:spPr>
          <a:xfrm>
            <a:off x="6133500" y="2374500"/>
            <a:ext cx="1548300" cy="506100"/>
          </a:xfrm>
          <a:prstGeom prst="straightConnector1">
            <a:avLst/>
          </a:prstGeom>
          <a:noFill/>
          <a:ln w="19050" cap="flat" cmpd="sng">
            <a:solidFill>
              <a:schemeClr val="dk2"/>
            </a:solidFill>
            <a:prstDash val="solid"/>
            <a:round/>
            <a:headEnd type="none" w="med" len="med"/>
            <a:tailEnd type="triangle" w="med" len="med"/>
          </a:ln>
        </p:spPr>
      </p:cxnSp>
      <p:cxnSp>
        <p:nvCxnSpPr>
          <p:cNvPr id="340" name="Google Shape;340;p57"/>
          <p:cNvCxnSpPr/>
          <p:nvPr/>
        </p:nvCxnSpPr>
        <p:spPr>
          <a:xfrm flipH="1">
            <a:off x="5954925" y="2374500"/>
            <a:ext cx="29700" cy="528600"/>
          </a:xfrm>
          <a:prstGeom prst="straightConnector1">
            <a:avLst/>
          </a:prstGeom>
          <a:noFill/>
          <a:ln w="19050" cap="flat" cmpd="sng">
            <a:solidFill>
              <a:schemeClr val="dk2"/>
            </a:solidFill>
            <a:prstDash val="solid"/>
            <a:round/>
            <a:headEnd type="none" w="med" len="med"/>
            <a:tailEnd type="triangle" w="med" len="med"/>
          </a:ln>
        </p:spPr>
      </p:cxnSp>
      <p:sp>
        <p:nvSpPr>
          <p:cNvPr id="341" name="Google Shape;341;p57"/>
          <p:cNvSpPr txBox="1">
            <a:spLocks noGrp="1"/>
          </p:cNvSpPr>
          <p:nvPr>
            <p:ph type="body" idx="1"/>
          </p:nvPr>
        </p:nvSpPr>
        <p:spPr>
          <a:xfrm>
            <a:off x="4942800" y="1987050"/>
            <a:ext cx="2062500" cy="43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2200"/>
              <a:t>2D histograms</a:t>
            </a:r>
            <a:endParaRPr sz="2200" b="0" i="0" u="none" strike="noStrike" cap="none">
              <a:latin typeface="Calibri"/>
              <a:ea typeface="Calibri"/>
              <a:cs typeface="Calibri"/>
              <a:sym typeface="Calibri"/>
            </a:endParaRPr>
          </a:p>
        </p:txBody>
      </p:sp>
      <p:cxnSp>
        <p:nvCxnSpPr>
          <p:cNvPr id="342" name="Google Shape;342;p57"/>
          <p:cNvCxnSpPr/>
          <p:nvPr/>
        </p:nvCxnSpPr>
        <p:spPr>
          <a:xfrm>
            <a:off x="8076275" y="2218175"/>
            <a:ext cx="138900" cy="662400"/>
          </a:xfrm>
          <a:prstGeom prst="straightConnector1">
            <a:avLst/>
          </a:prstGeom>
          <a:noFill/>
          <a:ln w="19050" cap="flat" cmpd="sng">
            <a:solidFill>
              <a:srgbClr val="3C78D8"/>
            </a:solidFill>
            <a:prstDash val="solid"/>
            <a:round/>
            <a:headEnd type="none" w="med" len="med"/>
            <a:tailEnd type="triangle" w="med" len="med"/>
          </a:ln>
        </p:spPr>
      </p:cxnSp>
      <p:sp>
        <p:nvSpPr>
          <p:cNvPr id="343" name="Google Shape;343;p57"/>
          <p:cNvSpPr txBox="1">
            <a:spLocks noGrp="1"/>
          </p:cNvSpPr>
          <p:nvPr>
            <p:ph type="body" idx="1"/>
          </p:nvPr>
        </p:nvSpPr>
        <p:spPr>
          <a:xfrm>
            <a:off x="7000200" y="1827206"/>
            <a:ext cx="2062500" cy="43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2200">
                <a:solidFill>
                  <a:srgbClr val="3C78D8"/>
                </a:solidFill>
              </a:rPr>
              <a:t>a.k.a. heatmap</a:t>
            </a:r>
            <a:endParaRPr sz="2200" b="0" i="0" u="none" strike="noStrike" cap="none">
              <a:solidFill>
                <a:srgbClr val="3C78D8"/>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8"/>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4400" b="0" i="0" u="none" strike="noStrike" cap="none">
                <a:latin typeface="Calibri"/>
                <a:ea typeface="Calibri"/>
                <a:cs typeface="Calibri"/>
                <a:sym typeface="Calibri"/>
              </a:rPr>
              <a:t>Two variables</a:t>
            </a:r>
            <a:r>
              <a:rPr lang="en"/>
              <a:t>: line plots</a:t>
            </a:r>
            <a:endParaRPr sz="4400" b="0" i="0" u="none" strike="noStrike" cap="none">
              <a:latin typeface="Calibri"/>
              <a:ea typeface="Calibri"/>
              <a:cs typeface="Calibri"/>
              <a:sym typeface="Calibri"/>
            </a:endParaRPr>
          </a:p>
        </p:txBody>
      </p:sp>
      <p:sp>
        <p:nvSpPr>
          <p:cNvPr id="349" name="Google Shape;349;p58"/>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2200"/>
              <a:t>If relationship is functional (for instance, after binning and aggregating)</a:t>
            </a:r>
            <a:endParaRPr sz="2200" b="0" i="0" u="none" strike="noStrike" cap="none">
              <a:latin typeface="Calibri"/>
              <a:ea typeface="Calibri"/>
              <a:cs typeface="Calibri"/>
              <a:sym typeface="Calibri"/>
            </a:endParaRPr>
          </a:p>
          <a:p>
            <a:pPr marL="342900" marR="0" lvl="0" indent="-165100" algn="l" rtl="0">
              <a:spcBef>
                <a:spcPts val="560"/>
              </a:spcBef>
              <a:spcAft>
                <a:spcPts val="0"/>
              </a:spcAft>
              <a:buClr>
                <a:schemeClr val="dk1"/>
              </a:buClr>
              <a:buSzPts val="2800"/>
              <a:buFont typeface="Arial"/>
              <a:buNone/>
            </a:pPr>
            <a:endParaRPr sz="2200" b="0" i="0" u="none" strike="noStrike" cap="none">
              <a:latin typeface="Calibri"/>
              <a:ea typeface="Calibri"/>
              <a:cs typeface="Calibri"/>
              <a:sym typeface="Calibri"/>
            </a:endParaRPr>
          </a:p>
          <a:p>
            <a:pPr marL="0" marR="0" lvl="0" indent="0" algn="l" rtl="0">
              <a:spcBef>
                <a:spcPts val="560"/>
              </a:spcBef>
              <a:spcAft>
                <a:spcPts val="1600"/>
              </a:spcAft>
              <a:buClr>
                <a:schemeClr val="dk1"/>
              </a:buClr>
              <a:buFont typeface="Arial"/>
              <a:buNone/>
            </a:pPr>
            <a:endParaRPr sz="2200" b="0" i="0" u="none" strike="noStrike" cap="none">
              <a:latin typeface="Calibri"/>
              <a:ea typeface="Calibri"/>
              <a:cs typeface="Calibri"/>
              <a:sym typeface="Calibri"/>
            </a:endParaRPr>
          </a:p>
        </p:txBody>
      </p:sp>
      <p:sp>
        <p:nvSpPr>
          <p:cNvPr id="350" name="Google Shape;350;p58"/>
          <p:cNvSpPr/>
          <p:nvPr/>
        </p:nvSpPr>
        <p:spPr>
          <a:xfrm>
            <a:off x="1812324" y="2279821"/>
            <a:ext cx="3945900" cy="259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1" name="Google Shape;351;p58"/>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15</a:t>
            </a:fld>
            <a:endParaRPr/>
          </a:p>
        </p:txBody>
      </p:sp>
      <p:pic>
        <p:nvPicPr>
          <p:cNvPr id="352" name="Google Shape;352;p58"/>
          <p:cNvPicPr preferRelativeResize="0"/>
          <p:nvPr/>
        </p:nvPicPr>
        <p:blipFill>
          <a:blip r:embed="rId3">
            <a:alphaModFix/>
          </a:blip>
          <a:stretch>
            <a:fillRect/>
          </a:stretch>
        </p:blipFill>
        <p:spPr>
          <a:xfrm>
            <a:off x="2170638" y="1838025"/>
            <a:ext cx="4802724" cy="32031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9"/>
          <p:cNvSpPr txBox="1">
            <a:spLocks noGrp="1"/>
          </p:cNvSpPr>
          <p:nvPr>
            <p:ph type="sldNum" idx="12"/>
          </p:nvPr>
        </p:nvSpPr>
        <p:spPr>
          <a:xfrm>
            <a:off x="6851525"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16</a:t>
            </a:fld>
            <a:endParaRPr/>
          </a:p>
        </p:txBody>
      </p:sp>
      <p:sp>
        <p:nvSpPr>
          <p:cNvPr id="358" name="Google Shape;358;p59"/>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a:t>&gt; 2</a:t>
            </a:r>
            <a:r>
              <a:rPr lang="en" sz="4400" b="0" i="0" u="none" strike="noStrike" cap="none">
                <a:latin typeface="Calibri"/>
                <a:ea typeface="Calibri"/>
                <a:cs typeface="Calibri"/>
                <a:sym typeface="Calibri"/>
              </a:rPr>
              <a:t> variables: </a:t>
            </a:r>
            <a:r>
              <a:rPr lang="en"/>
              <a:t>scatter plot matrix</a:t>
            </a:r>
            <a:endParaRPr sz="4400" b="0" i="0" u="none" strike="noStrike" cap="none">
              <a:latin typeface="Calibri"/>
              <a:ea typeface="Calibri"/>
              <a:cs typeface="Calibri"/>
              <a:sym typeface="Calibri"/>
            </a:endParaRPr>
          </a:p>
        </p:txBody>
      </p:sp>
      <p:pic>
        <p:nvPicPr>
          <p:cNvPr id="359" name="Google Shape;359;p59" descr="Bildergebnis für scatter plot matrix"/>
          <p:cNvPicPr preferRelativeResize="0"/>
          <p:nvPr/>
        </p:nvPicPr>
        <p:blipFill>
          <a:blip r:embed="rId3">
            <a:alphaModFix/>
          </a:blip>
          <a:stretch>
            <a:fillRect/>
          </a:stretch>
        </p:blipFill>
        <p:spPr>
          <a:xfrm>
            <a:off x="2177801" y="1277650"/>
            <a:ext cx="4976251" cy="3577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0"/>
          <p:cNvSpPr txBox="1">
            <a:spLocks noGrp="1"/>
          </p:cNvSpPr>
          <p:nvPr>
            <p:ph type="sldNum" idx="12"/>
          </p:nvPr>
        </p:nvSpPr>
        <p:spPr>
          <a:xfrm>
            <a:off x="6851525"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17</a:t>
            </a:fld>
            <a:endParaRPr/>
          </a:p>
        </p:txBody>
      </p:sp>
      <p:sp>
        <p:nvSpPr>
          <p:cNvPr id="365" name="Google Shape;365;p60"/>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a:t>&gt; 2 variables: stacked plots</a:t>
            </a:r>
            <a:endParaRPr sz="4400" b="0" i="0" u="none" strike="noStrike" cap="none">
              <a:latin typeface="Calibri"/>
              <a:ea typeface="Calibri"/>
              <a:cs typeface="Calibri"/>
              <a:sym typeface="Calibri"/>
            </a:endParaRPr>
          </a:p>
        </p:txBody>
      </p:sp>
      <p:sp>
        <p:nvSpPr>
          <p:cNvPr id="366" name="Google Shape;366;p60"/>
          <p:cNvSpPr txBox="1">
            <a:spLocks noGrp="1"/>
          </p:cNvSpPr>
          <p:nvPr>
            <p:ph type="body" idx="1"/>
          </p:nvPr>
        </p:nvSpPr>
        <p:spPr>
          <a:xfrm>
            <a:off x="457200" y="1200150"/>
            <a:ext cx="8229600" cy="62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1600"/>
              </a:spcAft>
              <a:buNone/>
            </a:pPr>
            <a:r>
              <a:rPr lang="en" sz="2800"/>
              <a:t>Here: 3 variables: stack index, height, </a:t>
            </a:r>
            <a:r>
              <a:rPr lang="en" sz="2800">
                <a:solidFill>
                  <a:schemeClr val="dk2"/>
                </a:solidFill>
              </a:rPr>
              <a:t>color</a:t>
            </a:r>
            <a:endParaRPr sz="2800" b="1" i="0" u="none" strike="noStrike" cap="none">
              <a:latin typeface="Calibri"/>
              <a:ea typeface="Calibri"/>
              <a:cs typeface="Calibri"/>
              <a:sym typeface="Calibri"/>
            </a:endParaRPr>
          </a:p>
        </p:txBody>
      </p:sp>
      <p:pic>
        <p:nvPicPr>
          <p:cNvPr id="367" name="Google Shape;367;p60" descr="http://pandas.pydata.org/pandas-docs/version/0.7.3/_images/bar_plot_stacked_ex.png"/>
          <p:cNvPicPr preferRelativeResize="0"/>
          <p:nvPr/>
        </p:nvPicPr>
        <p:blipFill rotWithShape="1">
          <a:blip r:embed="rId3">
            <a:alphaModFix/>
          </a:blip>
          <a:srcRect/>
          <a:stretch/>
        </p:blipFill>
        <p:spPr>
          <a:xfrm>
            <a:off x="841400" y="2744550"/>
            <a:ext cx="2866200" cy="1806300"/>
          </a:xfrm>
          <a:prstGeom prst="rect">
            <a:avLst/>
          </a:prstGeom>
          <a:noFill/>
          <a:ln>
            <a:noFill/>
          </a:ln>
        </p:spPr>
      </p:pic>
      <p:pic>
        <p:nvPicPr>
          <p:cNvPr id="368" name="Google Shape;368;p60" descr="http://chartsgraphs.files.wordpress.com/2008/10/energy_cons_by_region2.jpg"/>
          <p:cNvPicPr preferRelativeResize="0"/>
          <p:nvPr/>
        </p:nvPicPr>
        <p:blipFill rotWithShape="1">
          <a:blip r:embed="rId4">
            <a:alphaModFix/>
          </a:blip>
          <a:srcRect/>
          <a:stretch/>
        </p:blipFill>
        <p:spPr>
          <a:xfrm>
            <a:off x="4725925" y="2744550"/>
            <a:ext cx="3253800" cy="1909200"/>
          </a:xfrm>
          <a:prstGeom prst="rect">
            <a:avLst/>
          </a:prstGeom>
          <a:noFill/>
          <a:ln>
            <a:noFill/>
          </a:ln>
        </p:spPr>
      </p:pic>
      <p:sp>
        <p:nvSpPr>
          <p:cNvPr id="369" name="Google Shape;369;p60"/>
          <p:cNvSpPr txBox="1"/>
          <p:nvPr/>
        </p:nvSpPr>
        <p:spPr>
          <a:xfrm>
            <a:off x="244200" y="2034900"/>
            <a:ext cx="4269000" cy="49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latin typeface="Calibri"/>
                <a:ea typeface="Calibri"/>
                <a:cs typeface="Calibri"/>
                <a:sym typeface="Calibri"/>
              </a:rPr>
              <a:t>Stack variable and color variables categorical,</a:t>
            </a:r>
            <a:endParaRPr sz="1700">
              <a:latin typeface="Calibri"/>
              <a:ea typeface="Calibri"/>
              <a:cs typeface="Calibri"/>
              <a:sym typeface="Calibri"/>
            </a:endParaRPr>
          </a:p>
          <a:p>
            <a:pPr marL="0" lvl="0" indent="0" algn="l" rtl="0">
              <a:spcBef>
                <a:spcPts val="0"/>
              </a:spcBef>
              <a:spcAft>
                <a:spcPts val="0"/>
              </a:spcAft>
              <a:buNone/>
            </a:pPr>
            <a:r>
              <a:rPr lang="en" sz="1700">
                <a:latin typeface="Calibri"/>
                <a:ea typeface="Calibri"/>
                <a:cs typeface="Calibri"/>
                <a:sym typeface="Calibri"/>
              </a:rPr>
              <a:t>height variable continuous:</a:t>
            </a:r>
            <a:endParaRPr sz="1700">
              <a:latin typeface="Calibri"/>
              <a:ea typeface="Calibri"/>
              <a:cs typeface="Calibri"/>
              <a:sym typeface="Calibri"/>
            </a:endParaRPr>
          </a:p>
        </p:txBody>
      </p:sp>
      <p:sp>
        <p:nvSpPr>
          <p:cNvPr id="370" name="Google Shape;370;p60"/>
          <p:cNvSpPr txBox="1"/>
          <p:nvPr/>
        </p:nvSpPr>
        <p:spPr>
          <a:xfrm>
            <a:off x="4587600" y="2034900"/>
            <a:ext cx="4269000" cy="49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700">
                <a:solidFill>
                  <a:schemeClr val="dk2"/>
                </a:solidFill>
                <a:latin typeface="Calibri"/>
                <a:ea typeface="Calibri"/>
                <a:cs typeface="Calibri"/>
                <a:sym typeface="Calibri"/>
              </a:rPr>
              <a:t>Color variable categorical,</a:t>
            </a:r>
            <a:endParaRPr sz="1700">
              <a:solidFill>
                <a:schemeClr val="dk2"/>
              </a:solidFill>
              <a:latin typeface="Calibri"/>
              <a:ea typeface="Calibri"/>
              <a:cs typeface="Calibri"/>
              <a:sym typeface="Calibri"/>
            </a:endParaRPr>
          </a:p>
          <a:p>
            <a:pPr marL="0" lvl="0" indent="0" algn="l" rtl="0">
              <a:spcBef>
                <a:spcPts val="0"/>
              </a:spcBef>
              <a:spcAft>
                <a:spcPts val="0"/>
              </a:spcAft>
              <a:buNone/>
            </a:pPr>
            <a:r>
              <a:rPr lang="en" sz="1700">
                <a:solidFill>
                  <a:schemeClr val="dk2"/>
                </a:solidFill>
                <a:latin typeface="Calibri"/>
                <a:ea typeface="Calibri"/>
                <a:cs typeface="Calibri"/>
                <a:sym typeface="Calibri"/>
              </a:rPr>
              <a:t>stack and height variables continuous:</a:t>
            </a:r>
            <a:endParaRPr sz="1700">
              <a:solidFill>
                <a:schemeClr val="dk2"/>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61"/>
          <p:cNvSpPr txBox="1">
            <a:spLocks noGrp="1"/>
          </p:cNvSpPr>
          <p:nvPr>
            <p:ph type="sldNum" idx="12"/>
          </p:nvPr>
        </p:nvSpPr>
        <p:spPr>
          <a:xfrm>
            <a:off x="6851525"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18</a:t>
            </a:fld>
            <a:endParaRPr/>
          </a:p>
        </p:txBody>
      </p:sp>
      <p:sp>
        <p:nvSpPr>
          <p:cNvPr id="376" name="Google Shape;376;p6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a:t>Dimensionality reduction</a:t>
            </a:r>
            <a:endParaRPr sz="4400" b="0" i="0" u="none" strike="noStrike" cap="none">
              <a:latin typeface="Calibri"/>
              <a:ea typeface="Calibri"/>
              <a:cs typeface="Calibri"/>
              <a:sym typeface="Calibri"/>
            </a:endParaRPr>
          </a:p>
        </p:txBody>
      </p:sp>
      <p:sp>
        <p:nvSpPr>
          <p:cNvPr id="377" name="Google Shape;377;p6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342900" marR="0" lvl="0" indent="-317500" algn="l" rtl="0">
              <a:spcBef>
                <a:spcPts val="0"/>
              </a:spcBef>
              <a:spcAft>
                <a:spcPts val="0"/>
              </a:spcAft>
              <a:buClr>
                <a:srgbClr val="000000"/>
              </a:buClr>
              <a:buSzPts val="2400"/>
              <a:buFont typeface="Arial"/>
              <a:buChar char="•"/>
            </a:pPr>
            <a:r>
              <a:rPr lang="en" sz="2400"/>
              <a:t>For example,</a:t>
            </a:r>
            <a:r>
              <a:rPr lang="en" sz="2400" b="1"/>
              <a:t> </a:t>
            </a:r>
            <a:r>
              <a:rPr lang="en" sz="2400" b="1" i="0" u="none" strike="noStrike" cap="none">
                <a:latin typeface="Calibri"/>
                <a:ea typeface="Calibri"/>
                <a:cs typeface="Calibri"/>
                <a:sym typeface="Calibri"/>
              </a:rPr>
              <a:t>PCA:</a:t>
            </a:r>
            <a:r>
              <a:rPr lang="en" sz="2400" b="0" i="0" u="none" strike="noStrike" cap="none">
                <a:latin typeface="Calibri"/>
                <a:ea typeface="Calibri"/>
                <a:cs typeface="Calibri"/>
                <a:sym typeface="Calibri"/>
              </a:rPr>
              <a:t> </a:t>
            </a:r>
            <a:r>
              <a:rPr lang="en" sz="2400"/>
              <a:t>a</a:t>
            </a:r>
            <a:r>
              <a:rPr lang="en" sz="2400" b="0" i="0" u="none" strike="noStrike" cap="none">
                <a:latin typeface="Calibri"/>
                <a:ea typeface="Calibri"/>
                <a:cs typeface="Calibri"/>
                <a:sym typeface="Calibri"/>
              </a:rPr>
              <a:t>llows visualization of high-dimensional continuous data in 2D using principal components</a:t>
            </a:r>
            <a:endParaRPr sz="2400"/>
          </a:p>
          <a:p>
            <a:pPr marL="342900" marR="0" lvl="0" indent="-317500" algn="l" rtl="0">
              <a:spcBef>
                <a:spcPts val="560"/>
              </a:spcBef>
              <a:spcAft>
                <a:spcPts val="1600"/>
              </a:spcAft>
              <a:buClr>
                <a:srgbClr val="000000"/>
              </a:buClr>
              <a:buSzPts val="2400"/>
              <a:buFont typeface="Arial"/>
              <a:buChar char="•"/>
            </a:pPr>
            <a:r>
              <a:rPr lang="en" sz="2400" b="0" i="0" u="none" strike="noStrike" cap="none">
                <a:latin typeface="Calibri"/>
                <a:ea typeface="Calibri"/>
                <a:cs typeface="Calibri"/>
                <a:sym typeface="Calibri"/>
              </a:rPr>
              <a:t>The principal components are the strongest (highest variation) dimensions in the dataset, and are orthogonal</a:t>
            </a:r>
            <a:endParaRPr sz="2400" b="1" i="0" u="none" strike="noStrike" cap="none">
              <a:latin typeface="Calibri"/>
              <a:ea typeface="Calibri"/>
              <a:cs typeface="Calibri"/>
              <a:sym typeface="Calibri"/>
            </a:endParaRPr>
          </a:p>
        </p:txBody>
      </p:sp>
      <p:pic>
        <p:nvPicPr>
          <p:cNvPr id="378" name="Google Shape;378;p61" descr="Bildergebnis für pca"/>
          <p:cNvPicPr preferRelativeResize="0"/>
          <p:nvPr/>
        </p:nvPicPr>
        <p:blipFill>
          <a:blip r:embed="rId3">
            <a:alphaModFix/>
          </a:blip>
          <a:stretch>
            <a:fillRect/>
          </a:stretch>
        </p:blipFill>
        <p:spPr>
          <a:xfrm>
            <a:off x="1630950" y="3080105"/>
            <a:ext cx="4876800" cy="1937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2"/>
          <p:cNvSpPr txBox="1">
            <a:spLocks noGrp="1"/>
          </p:cNvSpPr>
          <p:nvPr>
            <p:ph type="body" idx="1"/>
          </p:nvPr>
        </p:nvSpPr>
        <p:spPr>
          <a:xfrm>
            <a:off x="2410100" y="1519575"/>
            <a:ext cx="6477900" cy="3002400"/>
          </a:xfrm>
          <a:prstGeom prst="rect">
            <a:avLst/>
          </a:prstGeom>
        </p:spPr>
        <p:txBody>
          <a:bodyPr spcFirstLastPara="1" wrap="square" lIns="91425" tIns="91425" rIns="91425" bIns="91425" anchor="t" anchorCtr="0">
            <a:noAutofit/>
          </a:bodyPr>
          <a:lstStyle/>
          <a:p>
            <a:pPr marL="342900" lvl="0" indent="-139700" algn="l" rtl="0">
              <a:spcBef>
                <a:spcPts val="640"/>
              </a:spcBef>
              <a:spcAft>
                <a:spcPts val="0"/>
              </a:spcAft>
              <a:buNone/>
            </a:pPr>
            <a:r>
              <a:rPr lang="en" sz="1400" u="sng">
                <a:solidFill>
                  <a:schemeClr val="hlink"/>
                </a:solidFill>
                <a:hlinkClick r:id="rId3"/>
              </a:rPr>
              <a:t>http://flowingdata.com/2017/01/24/one-dataset-visualized-25-ways</a:t>
            </a:r>
            <a:endParaRPr sz="1400" dirty="0"/>
          </a:p>
          <a:p>
            <a:pPr marL="342900" lvl="0" indent="-139700" algn="l" rtl="0">
              <a:spcBef>
                <a:spcPts val="1600"/>
              </a:spcBef>
              <a:spcAft>
                <a:spcPts val="1600"/>
              </a:spcAft>
              <a:buNone/>
            </a:pPr>
            <a:r>
              <a:rPr lang="en" sz="2500" dirty="0"/>
              <a:t>“You must help the data focus and get to the point. Otherwise, it just ends up rambling about what it had for breakfast this morning and how the coffee wasn’t hot enough.”</a:t>
            </a:r>
            <a:endParaRPr sz="2500" dirty="0"/>
          </a:p>
        </p:txBody>
      </p:sp>
      <p:sp>
        <p:nvSpPr>
          <p:cNvPr id="384" name="Google Shape;384;p62"/>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19</a:t>
            </a:fld>
            <a:endParaRPr/>
          </a:p>
        </p:txBody>
      </p:sp>
      <p:sp>
        <p:nvSpPr>
          <p:cNvPr id="385" name="Google Shape;385;p62"/>
          <p:cNvSpPr txBox="1">
            <a:spLocks noGrp="1"/>
          </p:cNvSpPr>
          <p:nvPr>
            <p:ph type="title"/>
          </p:nvPr>
        </p:nvSpPr>
        <p:spPr>
          <a:xfrm>
            <a:off x="1411200" y="347350"/>
            <a:ext cx="6321600" cy="635400"/>
          </a:xfrm>
          <a:prstGeom prst="rect">
            <a:avLst/>
          </a:prstGeom>
        </p:spPr>
        <p:txBody>
          <a:bodyPr spcFirstLastPara="1" wrap="square" lIns="91425" tIns="91425" rIns="91425" bIns="91425" anchor="ctr" anchorCtr="0">
            <a:noAutofit/>
          </a:bodyPr>
          <a:lstStyle/>
          <a:p>
            <a:pPr marL="0" lvl="0" indent="0" algn="l" rtl="0">
              <a:lnSpc>
                <a:spcPct val="112500"/>
              </a:lnSpc>
              <a:spcBef>
                <a:spcPts val="0"/>
              </a:spcBef>
              <a:spcAft>
                <a:spcPts val="800"/>
              </a:spcAft>
              <a:buClr>
                <a:schemeClr val="dk2"/>
              </a:buClr>
              <a:buSzPts val="1100"/>
              <a:buFont typeface="Arial"/>
              <a:buNone/>
            </a:pPr>
            <a:r>
              <a:rPr lang="en" sz="3500">
                <a:solidFill>
                  <a:srgbClr val="000000"/>
                </a:solidFill>
                <a:highlight>
                  <a:srgbClr val="FFFFFF"/>
                </a:highlight>
                <a:latin typeface="Calibri"/>
                <a:ea typeface="Calibri"/>
                <a:cs typeface="Calibri"/>
                <a:sym typeface="Calibri"/>
              </a:rPr>
              <a:t>One dataset, visualized 25 ways</a:t>
            </a:r>
            <a:endParaRPr sz="3500">
              <a:solidFill>
                <a:srgbClr val="000000"/>
              </a:solidFill>
              <a:latin typeface="Calibri"/>
              <a:ea typeface="Calibri"/>
              <a:cs typeface="Calibri"/>
              <a:sym typeface="Calibri"/>
            </a:endParaRPr>
          </a:p>
        </p:txBody>
      </p:sp>
      <p:pic>
        <p:nvPicPr>
          <p:cNvPr id="386" name="Google Shape;386;p62"/>
          <p:cNvPicPr preferRelativeResize="0"/>
          <p:nvPr/>
        </p:nvPicPr>
        <p:blipFill>
          <a:blip r:embed="rId4">
            <a:alphaModFix/>
          </a:blip>
          <a:stretch>
            <a:fillRect/>
          </a:stretch>
        </p:blipFill>
        <p:spPr>
          <a:xfrm>
            <a:off x="152400" y="1516150"/>
            <a:ext cx="2105312" cy="20219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5"/>
          <p:cNvSpPr txBox="1">
            <a:spLocks noGrp="1"/>
          </p:cNvSpPr>
          <p:nvPr>
            <p:ph type="body" idx="1"/>
          </p:nvPr>
        </p:nvSpPr>
        <p:spPr>
          <a:xfrm>
            <a:off x="457200" y="742950"/>
            <a:ext cx="8314200" cy="3567000"/>
          </a:xfrm>
          <a:prstGeom prst="rect">
            <a:avLst/>
          </a:prstGeom>
        </p:spPr>
        <p:txBody>
          <a:bodyPr spcFirstLastPara="1" wrap="square" lIns="91425" tIns="91425" rIns="91425" bIns="91425" anchor="t" anchorCtr="0">
            <a:noAutofit/>
          </a:bodyPr>
          <a:lstStyle/>
          <a:p>
            <a:pPr marL="457200" lvl="0" indent="-355600" algn="l" rtl="0">
              <a:spcBef>
                <a:spcPts val="640"/>
              </a:spcBef>
              <a:spcAft>
                <a:spcPts val="0"/>
              </a:spcAft>
              <a:buSzPts val="2000"/>
              <a:buChar char="●"/>
            </a:pPr>
            <a:r>
              <a:rPr lang="en" sz="2000"/>
              <a:t>You must find 4 team mates and </a:t>
            </a:r>
            <a:r>
              <a:rPr lang="en" sz="2000" u="sng">
                <a:solidFill>
                  <a:schemeClr val="hlink"/>
                </a:solidFill>
                <a:hlinkClick r:id="rId3"/>
              </a:rPr>
              <a:t>register</a:t>
            </a:r>
            <a:r>
              <a:rPr lang="en" sz="2000"/>
              <a:t> by this Fri 6 Oct 23:59</a:t>
            </a:r>
            <a:endParaRPr sz="2000"/>
          </a:p>
          <a:p>
            <a:pPr marL="914400" lvl="1" indent="-355600" algn="l" rtl="0">
              <a:spcBef>
                <a:spcPts val="0"/>
              </a:spcBef>
              <a:spcAft>
                <a:spcPts val="0"/>
              </a:spcAft>
              <a:buSzPts val="2000"/>
              <a:buChar char="○"/>
            </a:pPr>
            <a:r>
              <a:rPr lang="en" sz="2000"/>
              <a:t>Every student must register individually</a:t>
            </a:r>
            <a:endParaRPr sz="2000"/>
          </a:p>
          <a:p>
            <a:pPr marL="914400" lvl="1" indent="-355600" algn="l" rtl="0">
              <a:spcBef>
                <a:spcPts val="0"/>
              </a:spcBef>
              <a:spcAft>
                <a:spcPts val="0"/>
              </a:spcAft>
              <a:buSzPts val="2000"/>
              <a:buChar char="○"/>
            </a:pPr>
            <a:r>
              <a:rPr lang="en" sz="2000"/>
              <a:t>Still looking for a team or for team members? Use Ed! If need be, talk to Sepideh [TA]</a:t>
            </a:r>
            <a:endParaRPr sz="2000"/>
          </a:p>
          <a:p>
            <a:pPr marL="457200" lvl="0" indent="-355600" algn="l" rtl="0">
              <a:spcBef>
                <a:spcPts val="0"/>
              </a:spcBef>
              <a:spcAft>
                <a:spcPts val="0"/>
              </a:spcAft>
              <a:buSzPts val="2000"/>
              <a:buChar char="●"/>
            </a:pPr>
            <a:r>
              <a:rPr lang="en" sz="2000"/>
              <a:t>Project milestone 1 was released last Fri; due Fri 13 Oct 23:59</a:t>
            </a:r>
            <a:endParaRPr sz="2000"/>
          </a:p>
          <a:p>
            <a:pPr marL="457200" lvl="0" indent="-355600" algn="l" rtl="0">
              <a:spcBef>
                <a:spcPts val="0"/>
              </a:spcBef>
              <a:spcAft>
                <a:spcPts val="0"/>
              </a:spcAft>
              <a:buSzPts val="2000"/>
              <a:buChar char="●"/>
            </a:pPr>
            <a:r>
              <a:rPr lang="en" sz="2000"/>
              <a:t>Homework 1 released </a:t>
            </a:r>
            <a:r>
              <a:rPr lang="en" sz="2000">
                <a:solidFill>
                  <a:schemeClr val="dk2"/>
                </a:solidFill>
              </a:rPr>
              <a:t>Fri 13 Oct (due two weeks later)</a:t>
            </a:r>
            <a:endParaRPr sz="2000"/>
          </a:p>
          <a:p>
            <a:pPr marL="457200" lvl="0" indent="-355600" algn="l" rtl="0">
              <a:spcBef>
                <a:spcPts val="0"/>
              </a:spcBef>
              <a:spcAft>
                <a:spcPts val="0"/>
              </a:spcAft>
              <a:buSzPts val="2000"/>
              <a:buChar char="●"/>
            </a:pPr>
            <a:r>
              <a:rPr lang="en" sz="2000"/>
              <a:t>Friday’s lab session:</a:t>
            </a:r>
            <a:endParaRPr sz="2000"/>
          </a:p>
          <a:p>
            <a:pPr marL="914400" lvl="1" indent="-355600" algn="l" rtl="0">
              <a:spcBef>
                <a:spcPts val="0"/>
              </a:spcBef>
              <a:spcAft>
                <a:spcPts val="0"/>
              </a:spcAft>
              <a:buSzPts val="2000"/>
              <a:buChar char="○"/>
            </a:pPr>
            <a:r>
              <a:rPr lang="en" sz="2000"/>
              <a:t>13:15–13:30 (on Moodle): Quiz 2 (the first one that counts)</a:t>
            </a:r>
            <a:endParaRPr sz="2000"/>
          </a:p>
          <a:p>
            <a:pPr marL="914400" lvl="1" indent="-355600" algn="l" rtl="0">
              <a:spcBef>
                <a:spcPts val="0"/>
              </a:spcBef>
              <a:spcAft>
                <a:spcPts val="0"/>
              </a:spcAft>
              <a:buSzPts val="2000"/>
              <a:buChar char="○"/>
            </a:pPr>
            <a:r>
              <a:rPr lang="en" sz="2000">
                <a:solidFill>
                  <a:schemeClr val="dk2"/>
                </a:solidFill>
              </a:rPr>
              <a:t>13:30–14:30: Project milestone P1 office hours (Zoom)</a:t>
            </a:r>
            <a:endParaRPr sz="2000">
              <a:solidFill>
                <a:schemeClr val="dk2"/>
              </a:solidFill>
            </a:endParaRPr>
          </a:p>
          <a:p>
            <a:pPr marL="914400" lvl="1" indent="-355600" algn="l" rtl="0">
              <a:spcBef>
                <a:spcPts val="0"/>
              </a:spcBef>
              <a:spcAft>
                <a:spcPts val="0"/>
              </a:spcAft>
              <a:buSzPts val="2000"/>
              <a:buChar char="○"/>
            </a:pPr>
            <a:r>
              <a:rPr lang="en" sz="2000"/>
              <a:t>In parallel: Exercise on data visualization and working with data from the Web</a:t>
            </a:r>
            <a:endParaRPr sz="2000"/>
          </a:p>
        </p:txBody>
      </p:sp>
      <p:sp>
        <p:nvSpPr>
          <p:cNvPr id="234" name="Google Shape;234;p45"/>
          <p:cNvSpPr txBox="1">
            <a:spLocks noGrp="1"/>
          </p:cNvSpPr>
          <p:nvPr>
            <p:ph type="title"/>
          </p:nvPr>
        </p:nvSpPr>
        <p:spPr>
          <a:xfrm>
            <a:off x="457200" y="53578"/>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Announcements</a:t>
            </a:r>
            <a:endParaRPr/>
          </a:p>
        </p:txBody>
      </p:sp>
      <p:sp>
        <p:nvSpPr>
          <p:cNvPr id="235" name="Google Shape;235;p45"/>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3"/>
          <p:cNvSpPr txBox="1">
            <a:spLocks noGrp="1"/>
          </p:cNvSpPr>
          <p:nvPr>
            <p:ph type="title"/>
          </p:nvPr>
        </p:nvSpPr>
        <p:spPr>
          <a:xfrm>
            <a:off x="457200" y="2110978"/>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Part 2</a:t>
            </a:r>
            <a:endParaRPr/>
          </a:p>
          <a:p>
            <a:pPr marL="0" lvl="0" indent="0" algn="ctr" rtl="0">
              <a:spcBef>
                <a:spcPts val="0"/>
              </a:spcBef>
              <a:spcAft>
                <a:spcPts val="0"/>
              </a:spcAft>
              <a:buNone/>
            </a:pPr>
            <a:r>
              <a:rPr lang="en"/>
              <a:t>Principles and best practices</a:t>
            </a:r>
            <a:endParaRPr/>
          </a:p>
        </p:txBody>
      </p:sp>
      <p:sp>
        <p:nvSpPr>
          <p:cNvPr id="392" name="Google Shape;392;p63"/>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4"/>
          <p:cNvSpPr txBox="1">
            <a:spLocks noGrp="1"/>
          </p:cNvSpPr>
          <p:nvPr>
            <p:ph type="title"/>
          </p:nvPr>
        </p:nvSpPr>
        <p:spPr>
          <a:xfrm>
            <a:off x="303300" y="182975"/>
            <a:ext cx="8520600" cy="6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b="0">
                <a:latin typeface="Calibri"/>
                <a:ea typeface="Calibri"/>
                <a:cs typeface="Calibri"/>
                <a:sym typeface="Calibri"/>
              </a:rPr>
              <a:t>Instructive coffee table books by Edward Tufte</a:t>
            </a:r>
            <a:endParaRPr sz="3500" b="0">
              <a:latin typeface="Calibri"/>
              <a:ea typeface="Calibri"/>
              <a:cs typeface="Calibri"/>
              <a:sym typeface="Calibri"/>
            </a:endParaRPr>
          </a:p>
        </p:txBody>
      </p:sp>
      <p:sp>
        <p:nvSpPr>
          <p:cNvPr id="398" name="Google Shape;398;p6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399" name="Google Shape;399;p64"/>
          <p:cNvPicPr preferRelativeResize="0"/>
          <p:nvPr/>
        </p:nvPicPr>
        <p:blipFill>
          <a:blip r:embed="rId3">
            <a:alphaModFix/>
          </a:blip>
          <a:stretch>
            <a:fillRect/>
          </a:stretch>
        </p:blipFill>
        <p:spPr>
          <a:xfrm>
            <a:off x="810237" y="938925"/>
            <a:ext cx="7523527" cy="3247575"/>
          </a:xfrm>
          <a:prstGeom prst="rect">
            <a:avLst/>
          </a:prstGeom>
          <a:noFill/>
          <a:ln>
            <a:noFill/>
          </a:ln>
        </p:spPr>
      </p:pic>
      <p:sp>
        <p:nvSpPr>
          <p:cNvPr id="400" name="Google Shape;400;p64"/>
          <p:cNvSpPr txBox="1"/>
          <p:nvPr/>
        </p:nvSpPr>
        <p:spPr>
          <a:xfrm>
            <a:off x="4935625" y="4604300"/>
            <a:ext cx="3687300" cy="41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Calibri"/>
                <a:ea typeface="Calibri"/>
                <a:cs typeface="Calibri"/>
                <a:sym typeface="Calibri"/>
              </a:rPr>
              <a:t>[</a:t>
            </a:r>
            <a:r>
              <a:rPr lang="en" sz="2000" u="sng">
                <a:solidFill>
                  <a:schemeClr val="hlink"/>
                </a:solidFill>
                <a:latin typeface="Calibri"/>
                <a:ea typeface="Calibri"/>
                <a:cs typeface="Calibri"/>
                <a:sym typeface="Calibri"/>
                <a:hlinkClick r:id="rId4"/>
              </a:rPr>
              <a:t>another great coffee table book</a:t>
            </a:r>
            <a:r>
              <a:rPr lang="en" sz="2000">
                <a:latin typeface="Calibri"/>
                <a:ea typeface="Calibri"/>
                <a:cs typeface="Calibri"/>
                <a:sym typeface="Calibri"/>
              </a:rPr>
              <a:t>]</a:t>
            </a:r>
            <a:endParaRPr sz="20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5"/>
          <p:cNvSpPr txBox="1">
            <a:spLocks noGrp="1"/>
          </p:cNvSpPr>
          <p:nvPr>
            <p:ph type="title"/>
          </p:nvPr>
        </p:nvSpPr>
        <p:spPr>
          <a:xfrm>
            <a:off x="457200" y="154484"/>
            <a:ext cx="8229600" cy="64293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959"/>
              <a:t>Perception of</a:t>
            </a:r>
            <a:r>
              <a:rPr lang="en" sz="3959" b="0" i="0" u="none" strike="noStrike" cap="none">
                <a:latin typeface="Calibri"/>
                <a:ea typeface="Calibri"/>
                <a:cs typeface="Calibri"/>
                <a:sym typeface="Calibri"/>
              </a:rPr>
              <a:t> </a:t>
            </a:r>
            <a:r>
              <a:rPr lang="en" sz="3959"/>
              <a:t>m</a:t>
            </a:r>
            <a:r>
              <a:rPr lang="en" sz="3959" b="0" i="0" u="none" strike="noStrike" cap="none">
                <a:latin typeface="Calibri"/>
                <a:ea typeface="Calibri"/>
                <a:cs typeface="Calibri"/>
                <a:sym typeface="Calibri"/>
              </a:rPr>
              <a:t>agnitudes</a:t>
            </a:r>
            <a:endParaRPr/>
          </a:p>
        </p:txBody>
      </p:sp>
      <p:sp>
        <p:nvSpPr>
          <p:cNvPr id="407" name="Google Shape;407;p65"/>
          <p:cNvSpPr/>
          <p:nvPr/>
        </p:nvSpPr>
        <p:spPr>
          <a:xfrm>
            <a:off x="1249891" y="1478133"/>
            <a:ext cx="2638527" cy="1877627"/>
          </a:xfrm>
          <a:prstGeom prst="rect">
            <a:avLst/>
          </a:prstGeom>
          <a:solidFill>
            <a:srgbClr val="868686"/>
          </a:solidFill>
          <a:ln>
            <a:noFill/>
          </a:ln>
        </p:spPr>
        <p:txBody>
          <a:bodyPr spcFirstLastPara="1" wrap="square" lIns="60950" tIns="30475" rIns="60950" bIns="30475" anchor="ctr"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sp>
        <p:nvSpPr>
          <p:cNvPr id="408" name="Google Shape;408;p65"/>
          <p:cNvSpPr/>
          <p:nvPr/>
        </p:nvSpPr>
        <p:spPr>
          <a:xfrm>
            <a:off x="5202766" y="1478133"/>
            <a:ext cx="2547439" cy="1877627"/>
          </a:xfrm>
          <a:prstGeom prst="rect">
            <a:avLst/>
          </a:prstGeom>
          <a:solidFill>
            <a:srgbClr val="909090"/>
          </a:solidFill>
          <a:ln>
            <a:noFill/>
          </a:ln>
        </p:spPr>
        <p:txBody>
          <a:bodyPr spcFirstLastPara="1" wrap="square" lIns="60950" tIns="30475" rIns="60950" bIns="30475" anchor="ctr"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sp>
        <p:nvSpPr>
          <p:cNvPr id="409" name="Google Shape;409;p65"/>
          <p:cNvSpPr txBox="1"/>
          <p:nvPr/>
        </p:nvSpPr>
        <p:spPr>
          <a:xfrm>
            <a:off x="3143250" y="3640931"/>
            <a:ext cx="2856300" cy="342900"/>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r>
              <a:rPr lang="en" sz="2400">
                <a:latin typeface="Calibri"/>
                <a:ea typeface="Calibri"/>
                <a:cs typeface="Calibri"/>
                <a:sym typeface="Calibri"/>
              </a:rPr>
              <a:t>Which is brighter?</a:t>
            </a:r>
            <a:endParaRPr>
              <a:latin typeface="Calibri"/>
              <a:ea typeface="Calibri"/>
              <a:cs typeface="Calibri"/>
              <a:sym typeface="Calibri"/>
            </a:endParaRPr>
          </a:p>
        </p:txBody>
      </p:sp>
      <p:sp>
        <p:nvSpPr>
          <p:cNvPr id="410" name="Google Shape;410;p65"/>
          <p:cNvSpPr txBox="1"/>
          <p:nvPr/>
        </p:nvSpPr>
        <p:spPr>
          <a:xfrm>
            <a:off x="1357028" y="1063228"/>
            <a:ext cx="2531390" cy="380848"/>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r>
              <a:rPr lang="en" sz="2400">
                <a:latin typeface="Calibri"/>
                <a:ea typeface="Calibri"/>
                <a:cs typeface="Calibri"/>
                <a:sym typeface="Calibri"/>
              </a:rPr>
              <a:t>(134, 134, 134)</a:t>
            </a:r>
            <a:endParaRPr sz="2400">
              <a:latin typeface="Calibri"/>
              <a:ea typeface="Calibri"/>
              <a:cs typeface="Calibri"/>
              <a:sym typeface="Calibri"/>
            </a:endParaRPr>
          </a:p>
        </p:txBody>
      </p:sp>
      <p:sp>
        <p:nvSpPr>
          <p:cNvPr id="411" name="Google Shape;411;p65"/>
          <p:cNvSpPr txBox="1"/>
          <p:nvPr/>
        </p:nvSpPr>
        <p:spPr>
          <a:xfrm>
            <a:off x="5309902" y="1063228"/>
            <a:ext cx="2531390" cy="380848"/>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r>
              <a:rPr lang="en" sz="2400">
                <a:latin typeface="Calibri"/>
                <a:ea typeface="Calibri"/>
                <a:cs typeface="Calibri"/>
                <a:sym typeface="Calibri"/>
              </a:rPr>
              <a:t>(144, 144, 144)</a:t>
            </a:r>
            <a:endParaRPr sz="2400">
              <a:latin typeface="Calibri"/>
              <a:ea typeface="Calibri"/>
              <a:cs typeface="Calibri"/>
              <a:sym typeface="Calibri"/>
            </a:endParaRPr>
          </a:p>
        </p:txBody>
      </p:sp>
      <p:sp>
        <p:nvSpPr>
          <p:cNvPr id="412" name="Google Shape;412;p65"/>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6"/>
          <p:cNvSpPr txBox="1">
            <a:spLocks noGrp="1"/>
          </p:cNvSpPr>
          <p:nvPr>
            <p:ph type="title"/>
          </p:nvPr>
        </p:nvSpPr>
        <p:spPr>
          <a:xfrm>
            <a:off x="457200" y="154484"/>
            <a:ext cx="8229600" cy="64293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4400" b="0" i="0" u="none" strike="noStrike" cap="none">
                <a:latin typeface="Calibri"/>
                <a:ea typeface="Calibri"/>
                <a:cs typeface="Calibri"/>
                <a:sym typeface="Calibri"/>
              </a:rPr>
              <a:t>Just </a:t>
            </a:r>
            <a:r>
              <a:rPr lang="en"/>
              <a:t>n</a:t>
            </a:r>
            <a:r>
              <a:rPr lang="en" sz="4400" b="0" i="0" u="none" strike="noStrike" cap="none">
                <a:latin typeface="Calibri"/>
                <a:ea typeface="Calibri"/>
                <a:cs typeface="Calibri"/>
                <a:sym typeface="Calibri"/>
              </a:rPr>
              <a:t>oticeable </a:t>
            </a:r>
            <a:r>
              <a:rPr lang="en"/>
              <a:t>d</a:t>
            </a:r>
            <a:r>
              <a:rPr lang="en" sz="4400" b="0" i="0" u="none" strike="noStrike" cap="none">
                <a:latin typeface="Calibri"/>
                <a:ea typeface="Calibri"/>
                <a:cs typeface="Calibri"/>
                <a:sym typeface="Calibri"/>
              </a:rPr>
              <a:t>ifference (JND)</a:t>
            </a:r>
            <a:endParaRPr/>
          </a:p>
        </p:txBody>
      </p:sp>
      <p:sp>
        <p:nvSpPr>
          <p:cNvPr id="419" name="Google Shape;419;p66"/>
          <p:cNvSpPr txBox="1">
            <a:spLocks noGrp="1"/>
          </p:cNvSpPr>
          <p:nvPr>
            <p:ph type="body" idx="1"/>
          </p:nvPr>
        </p:nvSpPr>
        <p:spPr>
          <a:xfrm>
            <a:off x="406400" y="914400"/>
            <a:ext cx="8483600" cy="3680619"/>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000000"/>
              </a:buClr>
              <a:buSzPts val="2400"/>
              <a:buFont typeface="Arial"/>
              <a:buChar char="•"/>
            </a:pPr>
            <a:r>
              <a:rPr lang="en" sz="2400" b="0" i="0" u="none" strike="noStrike" cap="none">
                <a:latin typeface="Calibri"/>
                <a:ea typeface="Calibri"/>
                <a:cs typeface="Calibri"/>
                <a:sym typeface="Calibri"/>
              </a:rPr>
              <a:t>Weber’s </a:t>
            </a:r>
            <a:r>
              <a:rPr lang="en" sz="2400"/>
              <a:t>l</a:t>
            </a:r>
            <a:r>
              <a:rPr lang="en" sz="2400" b="0" i="0" u="none" strike="noStrike" cap="none">
                <a:latin typeface="Calibri"/>
                <a:ea typeface="Calibri"/>
                <a:cs typeface="Calibri"/>
                <a:sym typeface="Calibri"/>
              </a:rPr>
              <a:t>aw</a:t>
            </a:r>
            <a:r>
              <a:rPr lang="en" sz="2400"/>
              <a:t>:</a:t>
            </a:r>
            <a:endParaRPr/>
          </a:p>
          <a:p>
            <a:pPr marL="342900" marR="0" lvl="0" indent="-190500" algn="l" rtl="0">
              <a:spcBef>
                <a:spcPts val="480"/>
              </a:spcBef>
              <a:spcAft>
                <a:spcPts val="0"/>
              </a:spcAft>
              <a:buClr>
                <a:schemeClr val="dk1"/>
              </a:buClr>
              <a:buSzPts val="2400"/>
              <a:buFont typeface="Arial"/>
              <a:buNone/>
            </a:pPr>
            <a:endParaRPr sz="2400" b="0" i="0" u="none" strike="noStrike" cap="none">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b="0" i="0" u="none" strike="noStrike" cap="none">
              <a:latin typeface="Calibri"/>
              <a:ea typeface="Calibri"/>
              <a:cs typeface="Calibri"/>
              <a:sym typeface="Calibri"/>
            </a:endParaRPr>
          </a:p>
          <a:p>
            <a:pPr marL="342900" marR="0" lvl="0" indent="-342900" algn="l" rtl="0">
              <a:spcBef>
                <a:spcPts val="480"/>
              </a:spcBef>
              <a:spcAft>
                <a:spcPts val="0"/>
              </a:spcAft>
              <a:buClr>
                <a:srgbClr val="000000"/>
              </a:buClr>
              <a:buSzPts val="2400"/>
              <a:buFont typeface="Arial"/>
              <a:buChar char="•"/>
            </a:pPr>
            <a:r>
              <a:rPr lang="en" sz="2400" i="1"/>
              <a:t>I</a:t>
            </a:r>
            <a:r>
              <a:rPr lang="en" sz="2400"/>
              <a:t>: intensity; Δ</a:t>
            </a:r>
            <a:r>
              <a:rPr lang="en" sz="2400" i="1"/>
              <a:t>I</a:t>
            </a:r>
            <a:r>
              <a:rPr lang="en" sz="2400"/>
              <a:t>: increase from </a:t>
            </a:r>
            <a:r>
              <a:rPr lang="en" sz="2400" i="1"/>
              <a:t>I</a:t>
            </a:r>
            <a:r>
              <a:rPr lang="en" sz="2400"/>
              <a:t> to notice a difference; </a:t>
            </a:r>
            <a:r>
              <a:rPr lang="en" sz="2400" i="1"/>
              <a:t>k</a:t>
            </a:r>
            <a:r>
              <a:rPr lang="en" sz="2400"/>
              <a:t>: constant</a:t>
            </a:r>
            <a:endParaRPr sz="2400"/>
          </a:p>
          <a:p>
            <a:pPr marL="342900" marR="0" lvl="0" indent="-342900" algn="l" rtl="0">
              <a:spcBef>
                <a:spcPts val="480"/>
              </a:spcBef>
              <a:spcAft>
                <a:spcPts val="0"/>
              </a:spcAft>
              <a:buClr>
                <a:srgbClr val="000000"/>
              </a:buClr>
              <a:buSzPts val="2400"/>
              <a:buFont typeface="Arial"/>
              <a:buChar char="•"/>
            </a:pPr>
            <a:r>
              <a:rPr lang="en" sz="2400"/>
              <a:t>Required increase </a:t>
            </a:r>
            <a:r>
              <a:rPr lang="en" sz="2400">
                <a:solidFill>
                  <a:schemeClr val="dk2"/>
                </a:solidFill>
              </a:rPr>
              <a:t>Δ</a:t>
            </a:r>
            <a:r>
              <a:rPr lang="en" sz="2400" i="1">
                <a:solidFill>
                  <a:schemeClr val="dk2"/>
                </a:solidFill>
              </a:rPr>
              <a:t>I</a:t>
            </a:r>
            <a:r>
              <a:rPr lang="en" sz="2400"/>
              <a:t> depends on original intensity </a:t>
            </a:r>
            <a:r>
              <a:rPr lang="en" sz="2400" i="1">
                <a:solidFill>
                  <a:schemeClr val="dk2"/>
                </a:solidFill>
              </a:rPr>
              <a:t>I</a:t>
            </a:r>
            <a:endParaRPr sz="1200" b="0" i="0" u="none" strike="noStrike" cap="none">
              <a:latin typeface="Calibri"/>
              <a:ea typeface="Calibri"/>
              <a:cs typeface="Calibri"/>
              <a:sym typeface="Calibri"/>
            </a:endParaRPr>
          </a:p>
          <a:p>
            <a:pPr marL="342900" marR="0" lvl="0" indent="-342900" algn="l" rtl="0">
              <a:spcBef>
                <a:spcPts val="480"/>
              </a:spcBef>
              <a:spcAft>
                <a:spcPts val="0"/>
              </a:spcAft>
              <a:buClr>
                <a:srgbClr val="000000"/>
              </a:buClr>
              <a:buSzPts val="2400"/>
              <a:buFont typeface="Arial"/>
              <a:buChar char="•"/>
            </a:pPr>
            <a:r>
              <a:rPr lang="en" sz="2400" b="0" i="0" u="none" strike="noStrike" cap="none">
                <a:latin typeface="Calibri"/>
                <a:ea typeface="Calibri"/>
                <a:cs typeface="Calibri"/>
                <a:sym typeface="Calibri"/>
              </a:rPr>
              <a:t>Most continuous variations in stimuli are perceived in discrete (multip</a:t>
            </a:r>
            <a:r>
              <a:rPr lang="en" sz="2400"/>
              <a:t>l</a:t>
            </a:r>
            <a:r>
              <a:rPr lang="en" sz="2400" b="0" i="0" u="none" strike="noStrike" cap="none">
                <a:latin typeface="Calibri"/>
                <a:ea typeface="Calibri"/>
                <a:cs typeface="Calibri"/>
                <a:sym typeface="Calibri"/>
              </a:rPr>
              <a:t>icative) steps</a:t>
            </a:r>
            <a:endParaRPr/>
          </a:p>
          <a:p>
            <a:pPr marL="342900" marR="0" lvl="0" indent="-254000" algn="l" rtl="0">
              <a:spcBef>
                <a:spcPts val="280"/>
              </a:spcBef>
              <a:spcAft>
                <a:spcPts val="0"/>
              </a:spcAft>
              <a:buClr>
                <a:schemeClr val="dk1"/>
              </a:buClr>
              <a:buSzPts val="1400"/>
              <a:buFont typeface="Arial"/>
              <a:buNone/>
            </a:pPr>
            <a:endParaRPr sz="1400" b="0" i="0" u="none" strike="noStrike" cap="none">
              <a:latin typeface="Calibri"/>
              <a:ea typeface="Calibri"/>
              <a:cs typeface="Calibri"/>
              <a:sym typeface="Calibri"/>
            </a:endParaRPr>
          </a:p>
          <a:p>
            <a:pPr marL="742950" marR="0" lvl="1" indent="-285750" algn="l" rtl="0">
              <a:spcBef>
                <a:spcPts val="320"/>
              </a:spcBef>
              <a:spcAft>
                <a:spcPts val="0"/>
              </a:spcAft>
              <a:buClr>
                <a:schemeClr val="dk1"/>
              </a:buClr>
              <a:buFont typeface="Arial"/>
              <a:buNone/>
            </a:pPr>
            <a:endParaRPr sz="1600" b="0" i="0" u="none" strike="noStrike" cap="none">
              <a:latin typeface="Calibri"/>
              <a:ea typeface="Calibri"/>
              <a:cs typeface="Calibri"/>
              <a:sym typeface="Calibri"/>
            </a:endParaRPr>
          </a:p>
          <a:p>
            <a:pPr marL="742950" marR="0" lvl="1" indent="-165100" algn="l" rtl="0">
              <a:spcBef>
                <a:spcPts val="380"/>
              </a:spcBef>
              <a:spcAft>
                <a:spcPts val="0"/>
              </a:spcAft>
              <a:buClr>
                <a:schemeClr val="dk1"/>
              </a:buClr>
              <a:buSzPts val="1900"/>
              <a:buFont typeface="Arial"/>
              <a:buNone/>
            </a:pPr>
            <a:endParaRPr sz="1900" b="0" i="0" u="none" strike="noStrike" cap="none">
              <a:latin typeface="Calibri"/>
              <a:ea typeface="Calibri"/>
              <a:cs typeface="Calibri"/>
              <a:sym typeface="Calibri"/>
            </a:endParaRPr>
          </a:p>
          <a:p>
            <a:pPr marL="342900" marR="0" lvl="0" indent="-184150" algn="l" rtl="0">
              <a:spcBef>
                <a:spcPts val="500"/>
              </a:spcBef>
              <a:spcAft>
                <a:spcPts val="1600"/>
              </a:spcAft>
              <a:buClr>
                <a:schemeClr val="dk1"/>
              </a:buClr>
              <a:buSzPts val="2500"/>
              <a:buFont typeface="Arial"/>
              <a:buNone/>
            </a:pPr>
            <a:endParaRPr sz="2500" b="0" i="0" u="none" strike="noStrike" cap="none">
              <a:latin typeface="Calibri"/>
              <a:ea typeface="Calibri"/>
              <a:cs typeface="Calibri"/>
              <a:sym typeface="Calibri"/>
            </a:endParaRPr>
          </a:p>
        </p:txBody>
      </p:sp>
      <p:pic>
        <p:nvPicPr>
          <p:cNvPr id="420" name="Google Shape;420;p66" descr="value"/>
          <p:cNvPicPr preferRelativeResize="0"/>
          <p:nvPr/>
        </p:nvPicPr>
        <p:blipFill rotWithShape="1">
          <a:blip r:embed="rId3">
            <a:alphaModFix/>
          </a:blip>
          <a:srcRect/>
          <a:stretch/>
        </p:blipFill>
        <p:spPr>
          <a:xfrm>
            <a:off x="4508500" y="4466432"/>
            <a:ext cx="3600600" cy="385800"/>
          </a:xfrm>
          <a:prstGeom prst="rect">
            <a:avLst/>
          </a:prstGeom>
          <a:noFill/>
          <a:ln>
            <a:noFill/>
          </a:ln>
        </p:spPr>
      </p:pic>
      <p:pic>
        <p:nvPicPr>
          <p:cNvPr id="421" name="Google Shape;421;p66" descr="value"/>
          <p:cNvPicPr preferRelativeResize="0"/>
          <p:nvPr/>
        </p:nvPicPr>
        <p:blipFill rotWithShape="1">
          <a:blip r:embed="rId4">
            <a:alphaModFix/>
          </a:blip>
          <a:srcRect/>
          <a:stretch/>
        </p:blipFill>
        <p:spPr>
          <a:xfrm>
            <a:off x="4508500" y="3979070"/>
            <a:ext cx="3600600" cy="385800"/>
          </a:xfrm>
          <a:prstGeom prst="rect">
            <a:avLst/>
          </a:prstGeom>
          <a:noFill/>
          <a:ln>
            <a:noFill/>
          </a:ln>
        </p:spPr>
      </p:pic>
      <p:sp>
        <p:nvSpPr>
          <p:cNvPr id="422" name="Google Shape;422;p66"/>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23</a:t>
            </a:fld>
            <a:endParaRPr/>
          </a:p>
        </p:txBody>
      </p:sp>
      <p:pic>
        <p:nvPicPr>
          <p:cNvPr id="423" name="Google Shape;423;p66"/>
          <p:cNvPicPr preferRelativeResize="0"/>
          <p:nvPr/>
        </p:nvPicPr>
        <p:blipFill>
          <a:blip r:embed="rId5">
            <a:alphaModFix/>
          </a:blip>
          <a:stretch>
            <a:fillRect/>
          </a:stretch>
        </p:blipFill>
        <p:spPr>
          <a:xfrm>
            <a:off x="2510950" y="926400"/>
            <a:ext cx="2209800" cy="1295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7"/>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430" name="Google Shape;430;p67"/>
          <p:cNvSpPr/>
          <p:nvPr/>
        </p:nvSpPr>
        <p:spPr>
          <a:xfrm>
            <a:off x="2002373" y="2190800"/>
            <a:ext cx="512400" cy="503100"/>
          </a:xfrm>
          <a:prstGeom prst="ellipse">
            <a:avLst/>
          </a:prstGeom>
          <a:solidFill>
            <a:schemeClr val="accent2"/>
          </a:solidFill>
          <a:ln>
            <a:noFill/>
          </a:ln>
        </p:spPr>
        <p:txBody>
          <a:bodyPr spcFirstLastPara="1" wrap="square" lIns="60950" tIns="30475" rIns="60950" bIns="30475" anchor="ctr"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sp>
        <p:nvSpPr>
          <p:cNvPr id="431" name="Google Shape;431;p67"/>
          <p:cNvSpPr/>
          <p:nvPr/>
        </p:nvSpPr>
        <p:spPr>
          <a:xfrm>
            <a:off x="3708351" y="1439325"/>
            <a:ext cx="2043000" cy="2006100"/>
          </a:xfrm>
          <a:prstGeom prst="ellipse">
            <a:avLst/>
          </a:prstGeom>
          <a:solidFill>
            <a:schemeClr val="accent2"/>
          </a:solidFill>
          <a:ln>
            <a:noFill/>
          </a:ln>
        </p:spPr>
        <p:txBody>
          <a:bodyPr spcFirstLastPara="1" wrap="square" lIns="60950" tIns="30475" rIns="60950" bIns="30475" anchor="ctr"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sp>
        <p:nvSpPr>
          <p:cNvPr id="432" name="Google Shape;432;p67"/>
          <p:cNvSpPr txBox="1"/>
          <p:nvPr/>
        </p:nvSpPr>
        <p:spPr>
          <a:xfrm>
            <a:off x="2751667" y="4298156"/>
            <a:ext cx="3675900" cy="346200"/>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r>
              <a:rPr lang="en" sz="2400">
                <a:latin typeface="Helvetica Neue"/>
                <a:ea typeface="Helvetica Neue"/>
                <a:cs typeface="Helvetica Neue"/>
                <a:sym typeface="Helvetica Neue"/>
              </a:rPr>
              <a:t>Compare area of circles</a:t>
            </a:r>
            <a:endParaRPr>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8"/>
          <p:cNvSpPr/>
          <p:nvPr/>
        </p:nvSpPr>
        <p:spPr>
          <a:xfrm>
            <a:off x="2002373" y="2190800"/>
            <a:ext cx="512400" cy="503100"/>
          </a:xfrm>
          <a:prstGeom prst="ellipse">
            <a:avLst/>
          </a:prstGeom>
          <a:solidFill>
            <a:schemeClr val="accent2"/>
          </a:solidFill>
          <a:ln>
            <a:noFill/>
          </a:ln>
        </p:spPr>
        <p:txBody>
          <a:bodyPr spcFirstLastPara="1" wrap="square" lIns="60950" tIns="30475" rIns="60950" bIns="30475" anchor="ctr"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sp>
        <p:nvSpPr>
          <p:cNvPr id="439" name="Google Shape;439;p68"/>
          <p:cNvSpPr/>
          <p:nvPr/>
        </p:nvSpPr>
        <p:spPr>
          <a:xfrm>
            <a:off x="3708351" y="1439325"/>
            <a:ext cx="2043000" cy="2006100"/>
          </a:xfrm>
          <a:prstGeom prst="ellipse">
            <a:avLst/>
          </a:prstGeom>
          <a:solidFill>
            <a:schemeClr val="accent2"/>
          </a:solidFill>
          <a:ln>
            <a:noFill/>
          </a:ln>
        </p:spPr>
        <p:txBody>
          <a:bodyPr spcFirstLastPara="1" wrap="square" lIns="60950" tIns="30475" rIns="60950" bIns="30475" anchor="ctr"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sp>
        <p:nvSpPr>
          <p:cNvPr id="440" name="Google Shape;440;p68"/>
          <p:cNvSpPr/>
          <p:nvPr/>
        </p:nvSpPr>
        <p:spPr>
          <a:xfrm>
            <a:off x="3708350" y="2190801"/>
            <a:ext cx="512400" cy="503100"/>
          </a:xfrm>
          <a:prstGeom prst="ellipse">
            <a:avLst/>
          </a:prstGeom>
          <a:solidFill>
            <a:schemeClr val="dk2"/>
          </a:solidFill>
          <a:ln>
            <a:noFill/>
          </a:ln>
        </p:spPr>
        <p:txBody>
          <a:bodyPr spcFirstLastPara="1" wrap="square" lIns="60950" tIns="30475" rIns="60950" bIns="30475" anchor="ctr"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sp>
        <p:nvSpPr>
          <p:cNvPr id="441" name="Google Shape;441;p68"/>
          <p:cNvSpPr/>
          <p:nvPr/>
        </p:nvSpPr>
        <p:spPr>
          <a:xfrm>
            <a:off x="4220664" y="2190800"/>
            <a:ext cx="512400" cy="503100"/>
          </a:xfrm>
          <a:prstGeom prst="ellipse">
            <a:avLst/>
          </a:prstGeom>
          <a:solidFill>
            <a:schemeClr val="dk2"/>
          </a:solidFill>
          <a:ln>
            <a:noFill/>
          </a:ln>
        </p:spPr>
        <p:txBody>
          <a:bodyPr spcFirstLastPara="1" wrap="square" lIns="60950" tIns="30475" rIns="60950" bIns="30475" anchor="ctr"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sp>
        <p:nvSpPr>
          <p:cNvPr id="442" name="Google Shape;442;p68"/>
          <p:cNvSpPr/>
          <p:nvPr/>
        </p:nvSpPr>
        <p:spPr>
          <a:xfrm>
            <a:off x="4732977" y="2190801"/>
            <a:ext cx="512400" cy="503100"/>
          </a:xfrm>
          <a:prstGeom prst="ellipse">
            <a:avLst/>
          </a:prstGeom>
          <a:solidFill>
            <a:schemeClr val="dk2"/>
          </a:solidFill>
          <a:ln>
            <a:noFill/>
          </a:ln>
        </p:spPr>
        <p:txBody>
          <a:bodyPr spcFirstLastPara="1" wrap="square" lIns="60950" tIns="30475" rIns="60950" bIns="30475" anchor="ctr"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sp>
        <p:nvSpPr>
          <p:cNvPr id="443" name="Google Shape;443;p68"/>
          <p:cNvSpPr/>
          <p:nvPr/>
        </p:nvSpPr>
        <p:spPr>
          <a:xfrm>
            <a:off x="5238809" y="2197358"/>
            <a:ext cx="512400" cy="503100"/>
          </a:xfrm>
          <a:prstGeom prst="ellipse">
            <a:avLst/>
          </a:prstGeom>
          <a:solidFill>
            <a:schemeClr val="dk2"/>
          </a:solidFill>
          <a:ln>
            <a:noFill/>
          </a:ln>
        </p:spPr>
        <p:txBody>
          <a:bodyPr spcFirstLastPara="1" wrap="square" lIns="60950" tIns="30475" rIns="60950" bIns="30475" anchor="ctr"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sp>
        <p:nvSpPr>
          <p:cNvPr id="444" name="Google Shape;444;p68"/>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25</a:t>
            </a:fld>
            <a:endParaRPr/>
          </a:p>
        </p:txBody>
      </p:sp>
      <p:sp>
        <p:nvSpPr>
          <p:cNvPr id="445" name="Google Shape;445;p68"/>
          <p:cNvSpPr txBox="1"/>
          <p:nvPr/>
        </p:nvSpPr>
        <p:spPr>
          <a:xfrm>
            <a:off x="2751667" y="4298156"/>
            <a:ext cx="3675900" cy="346200"/>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r>
              <a:rPr lang="en" sz="2400">
                <a:latin typeface="Helvetica Neue"/>
                <a:ea typeface="Helvetica Neue"/>
                <a:cs typeface="Helvetica Neue"/>
                <a:sym typeface="Helvetica Neue"/>
              </a:rPr>
              <a:t>Compare area of circles</a:t>
            </a:r>
            <a:endParaRPr>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9"/>
          <p:cNvSpPr txBox="1">
            <a:spLocks noGrp="1"/>
          </p:cNvSpPr>
          <p:nvPr>
            <p:ph type="title"/>
          </p:nvPr>
        </p:nvSpPr>
        <p:spPr>
          <a:xfrm>
            <a:off x="457200" y="99874"/>
            <a:ext cx="8229600" cy="83833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Calibri"/>
              <a:buNone/>
            </a:pPr>
            <a:r>
              <a:rPr lang="en" sz="3959">
                <a:solidFill>
                  <a:schemeClr val="dk2"/>
                </a:solidFill>
              </a:rPr>
              <a:t>Perception of magnitudes</a:t>
            </a:r>
            <a:endParaRPr/>
          </a:p>
        </p:txBody>
      </p:sp>
      <p:sp>
        <p:nvSpPr>
          <p:cNvPr id="452" name="Google Shape;452;p69"/>
          <p:cNvSpPr txBox="1">
            <a:spLocks noGrp="1"/>
          </p:cNvSpPr>
          <p:nvPr>
            <p:ph type="body" idx="1"/>
          </p:nvPr>
        </p:nvSpPr>
        <p:spPr>
          <a:xfrm>
            <a:off x="862542" y="938213"/>
            <a:ext cx="7824258" cy="4110037"/>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Font typeface="Arial"/>
              <a:buNone/>
            </a:pPr>
            <a:r>
              <a:rPr lang="en" sz="2000" b="0" i="0" u="none" strike="noStrike" cap="none">
                <a:latin typeface="Calibri"/>
                <a:ea typeface="Calibri"/>
                <a:cs typeface="Calibri"/>
                <a:sym typeface="Calibri"/>
              </a:rPr>
              <a:t>Most accurate        			Position</a:t>
            </a:r>
            <a:endParaRPr/>
          </a:p>
          <a:p>
            <a:pPr marL="342900" marR="0" lvl="0" indent="-342900" algn="l" rtl="0">
              <a:spcBef>
                <a:spcPts val="0"/>
              </a:spcBef>
              <a:spcAft>
                <a:spcPts val="0"/>
              </a:spcAft>
              <a:buClr>
                <a:schemeClr val="dk1"/>
              </a:buClr>
              <a:buFont typeface="Arial"/>
              <a:buNone/>
            </a:pPr>
            <a:endParaRPr sz="2000"/>
          </a:p>
          <a:p>
            <a:pPr marL="342900" marR="0" lvl="0" indent="-342900" algn="l" rtl="0">
              <a:spcBef>
                <a:spcPts val="0"/>
              </a:spcBef>
              <a:spcAft>
                <a:spcPts val="0"/>
              </a:spcAft>
              <a:buClr>
                <a:schemeClr val="dk1"/>
              </a:buClr>
              <a:buFont typeface="Arial"/>
              <a:buNone/>
            </a:pPr>
            <a:r>
              <a:rPr lang="en" sz="2000" b="0" i="0" u="none" strike="noStrike" cap="none">
                <a:latin typeface="Calibri"/>
                <a:ea typeface="Calibri"/>
                <a:cs typeface="Calibri"/>
                <a:sym typeface="Calibri"/>
              </a:rPr>
              <a:t>					                     	Length</a:t>
            </a:r>
            <a:endParaRPr sz="2000" b="0" i="0" u="none" strike="noStrike" cap="none">
              <a:latin typeface="Calibri"/>
              <a:ea typeface="Calibri"/>
              <a:cs typeface="Calibri"/>
              <a:sym typeface="Calibri"/>
            </a:endParaRPr>
          </a:p>
          <a:p>
            <a:pPr marL="342900" marR="0" lvl="0" indent="-342900" algn="l" rtl="0">
              <a:spcBef>
                <a:spcPts val="0"/>
              </a:spcBef>
              <a:spcAft>
                <a:spcPts val="0"/>
              </a:spcAft>
              <a:buClr>
                <a:schemeClr val="dk1"/>
              </a:buClr>
              <a:buFont typeface="Arial"/>
              <a:buNone/>
            </a:pPr>
            <a:r>
              <a:rPr lang="en" sz="2000" b="0" i="0" u="none" strike="noStrike" cap="none">
                <a:latin typeface="Calibri"/>
                <a:ea typeface="Calibri"/>
                <a:cs typeface="Calibri"/>
                <a:sym typeface="Calibri"/>
              </a:rPr>
              <a:t>					                    	Slope</a:t>
            </a:r>
            <a:endParaRPr sz="1000" b="0" i="0" u="none" strike="noStrike" cap="none">
              <a:latin typeface="Calibri"/>
              <a:ea typeface="Calibri"/>
              <a:cs typeface="Calibri"/>
              <a:sym typeface="Calibri"/>
            </a:endParaRPr>
          </a:p>
          <a:p>
            <a:pPr marL="342900" marR="0" lvl="0" indent="-342900" algn="l" rtl="0">
              <a:spcBef>
                <a:spcPts val="0"/>
              </a:spcBef>
              <a:spcAft>
                <a:spcPts val="0"/>
              </a:spcAft>
              <a:buClr>
                <a:schemeClr val="dk1"/>
              </a:buClr>
              <a:buFont typeface="Arial"/>
              <a:buNone/>
            </a:pPr>
            <a:endParaRPr sz="1000"/>
          </a:p>
          <a:p>
            <a:pPr marL="342900" marR="0" lvl="0" indent="-342900" algn="l" rtl="0">
              <a:spcBef>
                <a:spcPts val="0"/>
              </a:spcBef>
              <a:spcAft>
                <a:spcPts val="0"/>
              </a:spcAft>
              <a:buClr>
                <a:schemeClr val="dk1"/>
              </a:buClr>
              <a:buFont typeface="Arial"/>
              <a:buNone/>
            </a:pPr>
            <a:r>
              <a:rPr lang="en" sz="2000" b="0" i="0" u="none" strike="noStrike" cap="none">
                <a:latin typeface="Calibri"/>
                <a:ea typeface="Calibri"/>
                <a:cs typeface="Calibri"/>
                <a:sym typeface="Calibri"/>
              </a:rPr>
              <a:t>				                         	Angle</a:t>
            </a:r>
            <a:endParaRPr sz="1000" b="0" i="0" u="none" strike="noStrike" cap="none">
              <a:latin typeface="Calibri"/>
              <a:ea typeface="Calibri"/>
              <a:cs typeface="Calibri"/>
              <a:sym typeface="Calibri"/>
            </a:endParaRPr>
          </a:p>
          <a:p>
            <a:pPr marL="342900" marR="0" lvl="0" indent="-342900" algn="l" rtl="0">
              <a:spcBef>
                <a:spcPts val="0"/>
              </a:spcBef>
              <a:spcAft>
                <a:spcPts val="0"/>
              </a:spcAft>
              <a:buClr>
                <a:schemeClr val="dk1"/>
              </a:buClr>
              <a:buFont typeface="Arial"/>
              <a:buNone/>
            </a:pPr>
            <a:endParaRPr sz="1000"/>
          </a:p>
          <a:p>
            <a:pPr marL="342900" marR="0" lvl="0" indent="-342900" algn="l" rtl="0">
              <a:spcBef>
                <a:spcPts val="400"/>
              </a:spcBef>
              <a:spcAft>
                <a:spcPts val="0"/>
              </a:spcAft>
              <a:buClr>
                <a:schemeClr val="dk1"/>
              </a:buClr>
              <a:buFont typeface="Arial"/>
              <a:buNone/>
            </a:pPr>
            <a:r>
              <a:rPr lang="en" sz="2000" b="0" i="0" u="none" strike="noStrike" cap="none">
                <a:latin typeface="Calibri"/>
                <a:ea typeface="Calibri"/>
                <a:cs typeface="Calibri"/>
                <a:sym typeface="Calibri"/>
              </a:rPr>
              <a:t>				         	            	Are</a:t>
            </a:r>
            <a:r>
              <a:rPr lang="en" sz="2000"/>
              <a:t>a</a:t>
            </a:r>
            <a:endParaRPr sz="1000"/>
          </a:p>
          <a:p>
            <a:pPr marL="342900" marR="0" lvl="0" indent="-342900" algn="l" rtl="0">
              <a:spcBef>
                <a:spcPts val="400"/>
              </a:spcBef>
              <a:spcAft>
                <a:spcPts val="0"/>
              </a:spcAft>
              <a:buClr>
                <a:schemeClr val="dk1"/>
              </a:buClr>
              <a:buFont typeface="Arial"/>
              <a:buNone/>
            </a:pPr>
            <a:endParaRPr sz="1000"/>
          </a:p>
          <a:p>
            <a:pPr marL="342900" marR="0" lvl="0" indent="-342900" algn="l" rtl="0">
              <a:spcBef>
                <a:spcPts val="400"/>
              </a:spcBef>
              <a:spcAft>
                <a:spcPts val="0"/>
              </a:spcAft>
              <a:buClr>
                <a:schemeClr val="dk1"/>
              </a:buClr>
              <a:buFont typeface="Arial"/>
              <a:buNone/>
            </a:pPr>
            <a:r>
              <a:rPr lang="en" sz="2000" b="0" i="0" u="none" strike="noStrike" cap="none">
                <a:latin typeface="Calibri"/>
                <a:ea typeface="Calibri"/>
                <a:cs typeface="Calibri"/>
                <a:sym typeface="Calibri"/>
              </a:rPr>
              <a:t>					                     	Volume</a:t>
            </a:r>
            <a:endParaRPr sz="1200"/>
          </a:p>
          <a:p>
            <a:pPr marL="342900" marR="0" lvl="0" indent="-342900" algn="l" rtl="0">
              <a:spcBef>
                <a:spcPts val="400"/>
              </a:spcBef>
              <a:spcAft>
                <a:spcPts val="0"/>
              </a:spcAft>
              <a:buClr>
                <a:schemeClr val="dk1"/>
              </a:buClr>
              <a:buFont typeface="Arial"/>
              <a:buNone/>
            </a:pPr>
            <a:endParaRPr sz="1200"/>
          </a:p>
          <a:p>
            <a:pPr marL="342900" marR="0" lvl="0" indent="-342900" algn="l" rtl="0">
              <a:spcBef>
                <a:spcPts val="400"/>
              </a:spcBef>
              <a:spcAft>
                <a:spcPts val="1600"/>
              </a:spcAft>
              <a:buClr>
                <a:schemeClr val="dk1"/>
              </a:buClr>
              <a:buFont typeface="Arial"/>
              <a:buNone/>
            </a:pPr>
            <a:r>
              <a:rPr lang="en" sz="2000" b="0" i="0" u="none" strike="noStrike" cap="none">
                <a:latin typeface="Calibri"/>
                <a:ea typeface="Calibri"/>
                <a:cs typeface="Calibri"/>
                <a:sym typeface="Calibri"/>
              </a:rPr>
              <a:t>Least accurate   	 			Color hue-saturation-density</a:t>
            </a:r>
            <a:endParaRPr/>
          </a:p>
        </p:txBody>
      </p:sp>
      <p:grpSp>
        <p:nvGrpSpPr>
          <p:cNvPr id="453" name="Google Shape;453;p69"/>
          <p:cNvGrpSpPr/>
          <p:nvPr/>
        </p:nvGrpSpPr>
        <p:grpSpPr>
          <a:xfrm>
            <a:off x="3101975" y="1052678"/>
            <a:ext cx="609600" cy="381000"/>
            <a:chOff x="3101975" y="1403571"/>
            <a:chExt cx="609600" cy="508000"/>
          </a:xfrm>
        </p:grpSpPr>
        <p:sp>
          <p:nvSpPr>
            <p:cNvPr id="454" name="Google Shape;454;p69"/>
            <p:cNvSpPr/>
            <p:nvPr/>
          </p:nvSpPr>
          <p:spPr>
            <a:xfrm>
              <a:off x="3101975" y="1403571"/>
              <a:ext cx="609600" cy="508000"/>
            </a:xfrm>
            <a:prstGeom prst="rect">
              <a:avLst/>
            </a:prstGeom>
            <a:solidFill>
              <a:srgbClr val="DADAD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sp>
          <p:nvSpPr>
            <p:cNvPr id="455" name="Google Shape;455;p69"/>
            <p:cNvSpPr/>
            <p:nvPr/>
          </p:nvSpPr>
          <p:spPr>
            <a:xfrm>
              <a:off x="3288368" y="1496474"/>
              <a:ext cx="108744" cy="139061"/>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cxnSp>
          <p:nvCxnSpPr>
            <p:cNvPr id="456" name="Google Shape;456;p69"/>
            <p:cNvCxnSpPr/>
            <p:nvPr/>
          </p:nvCxnSpPr>
          <p:spPr>
            <a:xfrm flipH="1">
              <a:off x="3238500" y="1748362"/>
              <a:ext cx="381000" cy="1588"/>
            </a:xfrm>
            <a:prstGeom prst="straightConnector1">
              <a:avLst/>
            </a:prstGeom>
            <a:noFill/>
            <a:ln w="28575" cap="flat" cmpd="sng">
              <a:solidFill>
                <a:srgbClr val="FF0000"/>
              </a:solidFill>
              <a:prstDash val="solid"/>
              <a:round/>
              <a:headEnd type="none" w="sm" len="sm"/>
              <a:tailEnd type="none" w="sm" len="sm"/>
            </a:ln>
          </p:spPr>
        </p:cxnSp>
      </p:grpSp>
      <p:grpSp>
        <p:nvGrpSpPr>
          <p:cNvPr id="457" name="Google Shape;457;p69"/>
          <p:cNvGrpSpPr/>
          <p:nvPr/>
        </p:nvGrpSpPr>
        <p:grpSpPr>
          <a:xfrm>
            <a:off x="3124200" y="1600200"/>
            <a:ext cx="609600" cy="381000"/>
            <a:chOff x="5376" y="656"/>
            <a:chExt cx="384" cy="320"/>
          </a:xfrm>
        </p:grpSpPr>
        <p:sp>
          <p:nvSpPr>
            <p:cNvPr id="458" name="Google Shape;458;p69"/>
            <p:cNvSpPr/>
            <p:nvPr/>
          </p:nvSpPr>
          <p:spPr>
            <a:xfrm>
              <a:off x="5376" y="656"/>
              <a:ext cx="384" cy="320"/>
            </a:xfrm>
            <a:prstGeom prst="rect">
              <a:avLst/>
            </a:prstGeom>
            <a:solidFill>
              <a:srgbClr val="DADAD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cxnSp>
          <p:nvCxnSpPr>
            <p:cNvPr id="459" name="Google Shape;459;p69"/>
            <p:cNvCxnSpPr/>
            <p:nvPr/>
          </p:nvCxnSpPr>
          <p:spPr>
            <a:xfrm rot="10800000">
              <a:off x="5431" y="795"/>
              <a:ext cx="240" cy="0"/>
            </a:xfrm>
            <a:prstGeom prst="straightConnector1">
              <a:avLst/>
            </a:prstGeom>
            <a:noFill/>
            <a:ln w="28575" cap="flat" cmpd="sng">
              <a:solidFill>
                <a:srgbClr val="FF0000"/>
              </a:solidFill>
              <a:prstDash val="solid"/>
              <a:round/>
              <a:headEnd type="none" w="sm" len="sm"/>
              <a:tailEnd type="none" w="sm" len="sm"/>
            </a:ln>
          </p:spPr>
        </p:cxnSp>
        <p:cxnSp>
          <p:nvCxnSpPr>
            <p:cNvPr id="460" name="Google Shape;460;p69"/>
            <p:cNvCxnSpPr/>
            <p:nvPr/>
          </p:nvCxnSpPr>
          <p:spPr>
            <a:xfrm rot="10800000">
              <a:off x="5431" y="843"/>
              <a:ext cx="144" cy="0"/>
            </a:xfrm>
            <a:prstGeom prst="straightConnector1">
              <a:avLst/>
            </a:prstGeom>
            <a:noFill/>
            <a:ln w="28575" cap="flat" cmpd="sng">
              <a:solidFill>
                <a:srgbClr val="FF0000"/>
              </a:solidFill>
              <a:prstDash val="solid"/>
              <a:round/>
              <a:headEnd type="none" w="sm" len="sm"/>
              <a:tailEnd type="none" w="sm" len="sm"/>
            </a:ln>
          </p:spPr>
        </p:cxnSp>
      </p:grpSp>
      <p:grpSp>
        <p:nvGrpSpPr>
          <p:cNvPr id="461" name="Google Shape;461;p69"/>
          <p:cNvGrpSpPr/>
          <p:nvPr/>
        </p:nvGrpSpPr>
        <p:grpSpPr>
          <a:xfrm>
            <a:off x="3124200" y="2604294"/>
            <a:ext cx="609600" cy="381000"/>
            <a:chOff x="1989" y="1911"/>
            <a:chExt cx="384" cy="320"/>
          </a:xfrm>
        </p:grpSpPr>
        <p:sp>
          <p:nvSpPr>
            <p:cNvPr id="462" name="Google Shape;462;p69"/>
            <p:cNvSpPr/>
            <p:nvPr/>
          </p:nvSpPr>
          <p:spPr>
            <a:xfrm>
              <a:off x="1989" y="1911"/>
              <a:ext cx="384" cy="320"/>
            </a:xfrm>
            <a:prstGeom prst="rect">
              <a:avLst/>
            </a:prstGeom>
            <a:solidFill>
              <a:srgbClr val="DADAD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cxnSp>
          <p:nvCxnSpPr>
            <p:cNvPr id="463" name="Google Shape;463;p69"/>
            <p:cNvCxnSpPr/>
            <p:nvPr/>
          </p:nvCxnSpPr>
          <p:spPr>
            <a:xfrm flipH="1">
              <a:off x="2016" y="1920"/>
              <a:ext cx="144" cy="144"/>
            </a:xfrm>
            <a:prstGeom prst="straightConnector1">
              <a:avLst/>
            </a:prstGeom>
            <a:noFill/>
            <a:ln w="28575" cap="flat" cmpd="sng">
              <a:solidFill>
                <a:srgbClr val="FF0000"/>
              </a:solidFill>
              <a:prstDash val="solid"/>
              <a:round/>
              <a:headEnd type="none" w="sm" len="sm"/>
              <a:tailEnd type="none" w="sm" len="sm"/>
            </a:ln>
          </p:spPr>
        </p:cxnSp>
        <p:cxnSp>
          <p:nvCxnSpPr>
            <p:cNvPr id="464" name="Google Shape;464;p69"/>
            <p:cNvCxnSpPr/>
            <p:nvPr/>
          </p:nvCxnSpPr>
          <p:spPr>
            <a:xfrm flipH="1">
              <a:off x="2016" y="1968"/>
              <a:ext cx="240" cy="96"/>
            </a:xfrm>
            <a:prstGeom prst="straightConnector1">
              <a:avLst/>
            </a:prstGeom>
            <a:noFill/>
            <a:ln w="28575" cap="flat" cmpd="sng">
              <a:solidFill>
                <a:srgbClr val="FF0000"/>
              </a:solidFill>
              <a:prstDash val="solid"/>
              <a:round/>
              <a:headEnd type="none" w="sm" len="sm"/>
              <a:tailEnd type="none" w="sm" len="sm"/>
            </a:ln>
          </p:spPr>
        </p:cxnSp>
        <p:cxnSp>
          <p:nvCxnSpPr>
            <p:cNvPr id="465" name="Google Shape;465;p69"/>
            <p:cNvCxnSpPr/>
            <p:nvPr/>
          </p:nvCxnSpPr>
          <p:spPr>
            <a:xfrm flipH="1">
              <a:off x="2112" y="2016"/>
              <a:ext cx="96" cy="192"/>
            </a:xfrm>
            <a:prstGeom prst="straightConnector1">
              <a:avLst/>
            </a:prstGeom>
            <a:noFill/>
            <a:ln w="28575" cap="flat" cmpd="sng">
              <a:solidFill>
                <a:srgbClr val="FF0000"/>
              </a:solidFill>
              <a:prstDash val="solid"/>
              <a:round/>
              <a:headEnd type="none" w="sm" len="sm"/>
              <a:tailEnd type="none" w="sm" len="sm"/>
            </a:ln>
          </p:spPr>
        </p:cxnSp>
        <p:cxnSp>
          <p:nvCxnSpPr>
            <p:cNvPr id="466" name="Google Shape;466;p69"/>
            <p:cNvCxnSpPr/>
            <p:nvPr/>
          </p:nvCxnSpPr>
          <p:spPr>
            <a:xfrm flipH="1">
              <a:off x="2112" y="2112"/>
              <a:ext cx="240" cy="96"/>
            </a:xfrm>
            <a:prstGeom prst="straightConnector1">
              <a:avLst/>
            </a:prstGeom>
            <a:noFill/>
            <a:ln w="28575" cap="flat" cmpd="sng">
              <a:solidFill>
                <a:srgbClr val="FF0000"/>
              </a:solidFill>
              <a:prstDash val="solid"/>
              <a:round/>
              <a:headEnd type="none" w="sm" len="sm"/>
              <a:tailEnd type="none" w="sm" len="sm"/>
            </a:ln>
          </p:spPr>
        </p:cxnSp>
      </p:grpSp>
      <p:grpSp>
        <p:nvGrpSpPr>
          <p:cNvPr id="467" name="Google Shape;467;p69"/>
          <p:cNvGrpSpPr/>
          <p:nvPr/>
        </p:nvGrpSpPr>
        <p:grpSpPr>
          <a:xfrm>
            <a:off x="3124200" y="2101850"/>
            <a:ext cx="609600" cy="381000"/>
            <a:chOff x="5280" y="704"/>
            <a:chExt cx="384" cy="320"/>
          </a:xfrm>
        </p:grpSpPr>
        <p:sp>
          <p:nvSpPr>
            <p:cNvPr id="468" name="Google Shape;468;p69"/>
            <p:cNvSpPr/>
            <p:nvPr/>
          </p:nvSpPr>
          <p:spPr>
            <a:xfrm>
              <a:off x="5280" y="704"/>
              <a:ext cx="384" cy="320"/>
            </a:xfrm>
            <a:prstGeom prst="rect">
              <a:avLst/>
            </a:prstGeom>
            <a:solidFill>
              <a:srgbClr val="DADAD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cxnSp>
          <p:nvCxnSpPr>
            <p:cNvPr id="469" name="Google Shape;469;p69"/>
            <p:cNvCxnSpPr/>
            <p:nvPr/>
          </p:nvCxnSpPr>
          <p:spPr>
            <a:xfrm flipH="1">
              <a:off x="5314" y="795"/>
              <a:ext cx="144" cy="144"/>
            </a:xfrm>
            <a:prstGeom prst="straightConnector1">
              <a:avLst/>
            </a:prstGeom>
            <a:noFill/>
            <a:ln w="28575" cap="flat" cmpd="sng">
              <a:solidFill>
                <a:srgbClr val="FF0000"/>
              </a:solidFill>
              <a:prstDash val="solid"/>
              <a:round/>
              <a:headEnd type="none" w="sm" len="sm"/>
              <a:tailEnd type="none" w="sm" len="sm"/>
            </a:ln>
          </p:spPr>
        </p:cxnSp>
        <p:cxnSp>
          <p:nvCxnSpPr>
            <p:cNvPr id="470" name="Google Shape;470;p69"/>
            <p:cNvCxnSpPr/>
            <p:nvPr/>
          </p:nvCxnSpPr>
          <p:spPr>
            <a:xfrm flipH="1">
              <a:off x="5410" y="843"/>
              <a:ext cx="192" cy="96"/>
            </a:xfrm>
            <a:prstGeom prst="straightConnector1">
              <a:avLst/>
            </a:prstGeom>
            <a:noFill/>
            <a:ln w="28575" cap="flat" cmpd="sng">
              <a:solidFill>
                <a:srgbClr val="FF0000"/>
              </a:solidFill>
              <a:prstDash val="solid"/>
              <a:round/>
              <a:headEnd type="none" w="sm" len="sm"/>
              <a:tailEnd type="none" w="sm" len="sm"/>
            </a:ln>
          </p:spPr>
        </p:cxnSp>
      </p:grpSp>
      <p:grpSp>
        <p:nvGrpSpPr>
          <p:cNvPr id="471" name="Google Shape;471;p69"/>
          <p:cNvGrpSpPr/>
          <p:nvPr/>
        </p:nvGrpSpPr>
        <p:grpSpPr>
          <a:xfrm>
            <a:off x="3124200" y="3707606"/>
            <a:ext cx="609600" cy="450056"/>
            <a:chOff x="5376" y="780"/>
            <a:chExt cx="384" cy="378"/>
          </a:xfrm>
        </p:grpSpPr>
        <p:sp>
          <p:nvSpPr>
            <p:cNvPr id="472" name="Google Shape;472;p69"/>
            <p:cNvSpPr/>
            <p:nvPr/>
          </p:nvSpPr>
          <p:spPr>
            <a:xfrm>
              <a:off x="5376" y="814"/>
              <a:ext cx="384" cy="320"/>
            </a:xfrm>
            <a:prstGeom prst="rect">
              <a:avLst/>
            </a:prstGeom>
            <a:solidFill>
              <a:srgbClr val="DADAD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grpSp>
          <p:nvGrpSpPr>
            <p:cNvPr id="473" name="Google Shape;473;p69"/>
            <p:cNvGrpSpPr/>
            <p:nvPr/>
          </p:nvGrpSpPr>
          <p:grpSpPr>
            <a:xfrm>
              <a:off x="5397" y="780"/>
              <a:ext cx="336" cy="378"/>
              <a:chOff x="5088" y="684"/>
              <a:chExt cx="576" cy="378"/>
            </a:xfrm>
          </p:grpSpPr>
          <p:sp>
            <p:nvSpPr>
              <p:cNvPr id="474" name="Google Shape;474;p69"/>
              <p:cNvSpPr/>
              <p:nvPr/>
            </p:nvSpPr>
            <p:spPr>
              <a:xfrm>
                <a:off x="5088" y="714"/>
                <a:ext cx="192" cy="348"/>
              </a:xfrm>
              <a:prstGeom prst="cube">
                <a:avLst>
                  <a:gd name="adj" fmla="val 25000"/>
                </a:avLst>
              </a:prstGeom>
              <a:solidFill>
                <a:srgbClr val="FF0000"/>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sp>
            <p:nvSpPr>
              <p:cNvPr id="475" name="Google Shape;475;p69"/>
              <p:cNvSpPr/>
              <p:nvPr/>
            </p:nvSpPr>
            <p:spPr>
              <a:xfrm>
                <a:off x="5376" y="684"/>
                <a:ext cx="288" cy="360"/>
              </a:xfrm>
              <a:prstGeom prst="cube">
                <a:avLst>
                  <a:gd name="adj" fmla="val 25000"/>
                </a:avLst>
              </a:prstGeom>
              <a:solidFill>
                <a:srgbClr val="FF0000"/>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grpSp>
      </p:grpSp>
      <p:sp>
        <p:nvSpPr>
          <p:cNvPr id="476" name="Google Shape;476;p69"/>
          <p:cNvSpPr/>
          <p:nvPr/>
        </p:nvSpPr>
        <p:spPr>
          <a:xfrm>
            <a:off x="3124200" y="4400550"/>
            <a:ext cx="609600" cy="381000"/>
          </a:xfrm>
          <a:prstGeom prst="rect">
            <a:avLst/>
          </a:prstGeom>
          <a:solidFill>
            <a:srgbClr val="DADAD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cxnSp>
        <p:nvCxnSpPr>
          <p:cNvPr id="477" name="Google Shape;477;p69"/>
          <p:cNvCxnSpPr/>
          <p:nvPr/>
        </p:nvCxnSpPr>
        <p:spPr>
          <a:xfrm rot="10800000">
            <a:off x="1676400" y="1288937"/>
            <a:ext cx="0" cy="3200400"/>
          </a:xfrm>
          <a:prstGeom prst="straightConnector1">
            <a:avLst/>
          </a:prstGeom>
          <a:noFill/>
          <a:ln w="25400" cap="flat" cmpd="sng">
            <a:solidFill>
              <a:schemeClr val="dk2"/>
            </a:solidFill>
            <a:prstDash val="solid"/>
            <a:round/>
            <a:headEnd type="none" w="sm" len="sm"/>
            <a:tailEnd type="triangle" w="lg" len="lg"/>
          </a:ln>
        </p:spPr>
      </p:cxnSp>
      <p:grpSp>
        <p:nvGrpSpPr>
          <p:cNvPr id="478" name="Google Shape;478;p69"/>
          <p:cNvGrpSpPr/>
          <p:nvPr/>
        </p:nvGrpSpPr>
        <p:grpSpPr>
          <a:xfrm>
            <a:off x="3124200" y="3186113"/>
            <a:ext cx="609600" cy="381000"/>
            <a:chOff x="3124200" y="4248150"/>
            <a:chExt cx="609600" cy="508000"/>
          </a:xfrm>
        </p:grpSpPr>
        <p:sp>
          <p:nvSpPr>
            <p:cNvPr id="479" name="Google Shape;479;p69"/>
            <p:cNvSpPr/>
            <p:nvPr/>
          </p:nvSpPr>
          <p:spPr>
            <a:xfrm>
              <a:off x="3124200" y="4248150"/>
              <a:ext cx="609600" cy="508000"/>
            </a:xfrm>
            <a:prstGeom prst="rect">
              <a:avLst/>
            </a:prstGeom>
            <a:solidFill>
              <a:srgbClr val="DADAD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sp>
          <p:nvSpPr>
            <p:cNvPr id="480" name="Google Shape;480;p69"/>
            <p:cNvSpPr/>
            <p:nvPr/>
          </p:nvSpPr>
          <p:spPr>
            <a:xfrm>
              <a:off x="3169544" y="4434790"/>
              <a:ext cx="133694" cy="13472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sp>
          <p:nvSpPr>
            <p:cNvPr id="481" name="Google Shape;481;p69"/>
            <p:cNvSpPr/>
            <p:nvPr/>
          </p:nvSpPr>
          <p:spPr>
            <a:xfrm>
              <a:off x="3365838" y="4358590"/>
              <a:ext cx="297556" cy="28712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grpSp>
      <p:sp>
        <p:nvSpPr>
          <p:cNvPr id="482" name="Google Shape;482;p69"/>
          <p:cNvSpPr/>
          <p:nvPr/>
        </p:nvSpPr>
        <p:spPr>
          <a:xfrm>
            <a:off x="3426841" y="4483380"/>
            <a:ext cx="297556" cy="21534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sp>
        <p:nvSpPr>
          <p:cNvPr id="483" name="Google Shape;483;p69"/>
          <p:cNvSpPr/>
          <p:nvPr/>
        </p:nvSpPr>
        <p:spPr>
          <a:xfrm>
            <a:off x="3132585" y="4483380"/>
            <a:ext cx="297556" cy="21534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sp>
        <p:nvSpPr>
          <p:cNvPr id="484" name="Google Shape;484;p69"/>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26</a:t>
            </a:fld>
            <a:endParaRPr/>
          </a:p>
        </p:txBody>
      </p:sp>
      <p:sp>
        <p:nvSpPr>
          <p:cNvPr id="485" name="Google Shape;485;p69"/>
          <p:cNvSpPr txBox="1"/>
          <p:nvPr/>
        </p:nvSpPr>
        <p:spPr>
          <a:xfrm>
            <a:off x="6505275" y="2471075"/>
            <a:ext cx="2327400" cy="153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Calibri"/>
                <a:ea typeface="Calibri"/>
                <a:cs typeface="Calibri"/>
                <a:sym typeface="Calibri"/>
              </a:rPr>
              <a:t>Cleveland &amp; McGill (1984)</a:t>
            </a:r>
            <a:endParaRPr sz="1500">
              <a:latin typeface="Calibri"/>
              <a:ea typeface="Calibri"/>
              <a:cs typeface="Calibri"/>
              <a:sym typeface="Calibri"/>
            </a:endParaRPr>
          </a:p>
          <a:p>
            <a:pPr marL="0" lvl="0" indent="0" algn="l" rtl="0">
              <a:spcBef>
                <a:spcPts val="0"/>
              </a:spcBef>
              <a:spcAft>
                <a:spcPts val="0"/>
              </a:spcAft>
              <a:buNone/>
            </a:pPr>
            <a:r>
              <a:rPr lang="en" sz="1500" i="1">
                <a:highlight>
                  <a:srgbClr val="FFFFFF"/>
                </a:highlight>
                <a:latin typeface="Calibri"/>
                <a:ea typeface="Calibri"/>
                <a:cs typeface="Calibri"/>
                <a:sym typeface="Calibri"/>
              </a:rPr>
              <a:t>Graphical Perception: Theory, Experimentation, and Application to the Development of Graphical Methods</a:t>
            </a:r>
            <a:endParaRPr sz="15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70"/>
          <p:cNvSpPr txBox="1">
            <a:spLocks noGrp="1"/>
          </p:cNvSpPr>
          <p:nvPr>
            <p:ph type="title"/>
          </p:nvPr>
        </p:nvSpPr>
        <p:spPr>
          <a:xfrm>
            <a:off x="457200" y="-22622"/>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500"/>
              <a:t>Choose your axes wisely!</a:t>
            </a:r>
            <a:endParaRPr sz="3500" b="0" i="0" u="none" strike="noStrike" cap="none">
              <a:latin typeface="Calibri"/>
              <a:ea typeface="Calibri"/>
              <a:cs typeface="Calibri"/>
              <a:sym typeface="Calibri"/>
            </a:endParaRPr>
          </a:p>
        </p:txBody>
      </p:sp>
      <p:sp>
        <p:nvSpPr>
          <p:cNvPr id="491" name="Google Shape;491;p70"/>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342900" marR="0" lvl="0" indent="-165100" algn="l" rtl="0">
              <a:spcBef>
                <a:spcPts val="56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spcBef>
                <a:spcPts val="560"/>
              </a:spcBef>
              <a:spcAft>
                <a:spcPts val="1600"/>
              </a:spcAft>
              <a:buClr>
                <a:schemeClr val="dk1"/>
              </a:buClr>
              <a:buFont typeface="Arial"/>
              <a:buNone/>
            </a:pPr>
            <a:endParaRPr sz="2800" b="0" i="0" u="none" strike="noStrike" cap="none">
              <a:solidFill>
                <a:schemeClr val="dk1"/>
              </a:solidFill>
              <a:latin typeface="Calibri"/>
              <a:ea typeface="Calibri"/>
              <a:cs typeface="Calibri"/>
              <a:sym typeface="Calibri"/>
            </a:endParaRPr>
          </a:p>
        </p:txBody>
      </p:sp>
      <p:sp>
        <p:nvSpPr>
          <p:cNvPr id="492" name="Google Shape;492;p70"/>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27</a:t>
            </a:fld>
            <a:endParaRPr/>
          </a:p>
        </p:txBody>
      </p:sp>
      <p:sp>
        <p:nvSpPr>
          <p:cNvPr id="493" name="Google Shape;493;p70"/>
          <p:cNvSpPr txBox="1">
            <a:spLocks noGrp="1"/>
          </p:cNvSpPr>
          <p:nvPr>
            <p:ph type="title"/>
          </p:nvPr>
        </p:nvSpPr>
        <p:spPr>
          <a:xfrm>
            <a:off x="87425" y="1120375"/>
            <a:ext cx="30333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2000"/>
              <a:t>Time series of pageviews</a:t>
            </a:r>
            <a:endParaRPr sz="2000"/>
          </a:p>
          <a:p>
            <a:pPr marL="0" marR="0" lvl="0" indent="0" algn="ctr" rtl="0">
              <a:spcBef>
                <a:spcPts val="0"/>
              </a:spcBef>
              <a:spcAft>
                <a:spcPts val="0"/>
              </a:spcAft>
              <a:buClr>
                <a:schemeClr val="dk1"/>
              </a:buClr>
              <a:buFont typeface="Calibri"/>
              <a:buNone/>
            </a:pPr>
            <a:r>
              <a:rPr lang="en" sz="2000"/>
              <a:t>of </a:t>
            </a:r>
            <a:r>
              <a:rPr lang="en" sz="2000">
                <a:solidFill>
                  <a:schemeClr val="dk2"/>
                </a:solidFill>
              </a:rPr>
              <a:t>Wikipedia</a:t>
            </a:r>
            <a:r>
              <a:rPr lang="en" sz="2000"/>
              <a:t> article about “Coronavirus”</a:t>
            </a:r>
            <a:endParaRPr sz="2000"/>
          </a:p>
          <a:p>
            <a:pPr marL="0" marR="0" lvl="0" indent="0" algn="ctr" rtl="0">
              <a:spcBef>
                <a:spcPts val="0"/>
              </a:spcBef>
              <a:spcAft>
                <a:spcPts val="0"/>
              </a:spcAft>
              <a:buClr>
                <a:schemeClr val="dk1"/>
              </a:buClr>
              <a:buFont typeface="Calibri"/>
              <a:buNone/>
            </a:pPr>
            <a:r>
              <a:rPr lang="en" sz="2000">
                <a:solidFill>
                  <a:srgbClr val="4A86E8"/>
                </a:solidFill>
              </a:rPr>
              <a:t>(linear y-axis)</a:t>
            </a:r>
            <a:endParaRPr sz="2000">
              <a:solidFill>
                <a:srgbClr val="4A86E8"/>
              </a:solidFill>
            </a:endParaRPr>
          </a:p>
        </p:txBody>
      </p:sp>
      <p:sp>
        <p:nvSpPr>
          <p:cNvPr id="494" name="Google Shape;494;p70"/>
          <p:cNvSpPr txBox="1">
            <a:spLocks noGrp="1"/>
          </p:cNvSpPr>
          <p:nvPr>
            <p:ph type="title"/>
          </p:nvPr>
        </p:nvSpPr>
        <p:spPr>
          <a:xfrm>
            <a:off x="6274475" y="3676413"/>
            <a:ext cx="2133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2000">
                <a:solidFill>
                  <a:srgbClr val="BF9000"/>
                </a:solidFill>
              </a:rPr>
              <a:t>(logarithmic y-axis)</a:t>
            </a:r>
            <a:endParaRPr sz="2000">
              <a:solidFill>
                <a:srgbClr val="BF9000"/>
              </a:solidFill>
            </a:endParaRPr>
          </a:p>
        </p:txBody>
      </p:sp>
      <p:pic>
        <p:nvPicPr>
          <p:cNvPr id="495" name="Google Shape;495;p70"/>
          <p:cNvPicPr preferRelativeResize="0"/>
          <p:nvPr/>
        </p:nvPicPr>
        <p:blipFill>
          <a:blip r:embed="rId3">
            <a:alphaModFix/>
          </a:blip>
          <a:stretch>
            <a:fillRect/>
          </a:stretch>
        </p:blipFill>
        <p:spPr>
          <a:xfrm>
            <a:off x="87425" y="2265897"/>
            <a:ext cx="5621027" cy="2775276"/>
          </a:xfrm>
          <a:prstGeom prst="rect">
            <a:avLst/>
          </a:prstGeom>
          <a:noFill/>
          <a:ln w="38100" cap="flat" cmpd="sng">
            <a:solidFill>
              <a:srgbClr val="4A86E8"/>
            </a:solidFill>
            <a:prstDash val="solid"/>
            <a:round/>
            <a:headEnd type="none" w="sm" len="sm"/>
            <a:tailEnd type="none" w="sm" len="sm"/>
          </a:ln>
        </p:spPr>
      </p:pic>
      <p:cxnSp>
        <p:nvCxnSpPr>
          <p:cNvPr id="496" name="Google Shape;496;p70"/>
          <p:cNvCxnSpPr/>
          <p:nvPr/>
        </p:nvCxnSpPr>
        <p:spPr>
          <a:xfrm>
            <a:off x="2240571" y="2299125"/>
            <a:ext cx="0" cy="2369100"/>
          </a:xfrm>
          <a:prstGeom prst="straightConnector1">
            <a:avLst/>
          </a:prstGeom>
          <a:noFill/>
          <a:ln w="9525" cap="flat" cmpd="sng">
            <a:solidFill>
              <a:srgbClr val="FF0000"/>
            </a:solidFill>
            <a:prstDash val="solid"/>
            <a:round/>
            <a:headEnd type="none" w="med" len="med"/>
            <a:tailEnd type="none" w="med" len="med"/>
          </a:ln>
        </p:spPr>
      </p:cxnSp>
      <p:grpSp>
        <p:nvGrpSpPr>
          <p:cNvPr id="497" name="Google Shape;497;p70"/>
          <p:cNvGrpSpPr/>
          <p:nvPr/>
        </p:nvGrpSpPr>
        <p:grpSpPr>
          <a:xfrm>
            <a:off x="3259023" y="937150"/>
            <a:ext cx="5726101" cy="2810599"/>
            <a:chOff x="3259023" y="937150"/>
            <a:chExt cx="5726101" cy="2810599"/>
          </a:xfrm>
        </p:grpSpPr>
        <p:pic>
          <p:nvPicPr>
            <p:cNvPr id="498" name="Google Shape;498;p70"/>
            <p:cNvPicPr preferRelativeResize="0"/>
            <p:nvPr/>
          </p:nvPicPr>
          <p:blipFill>
            <a:blip r:embed="rId4">
              <a:alphaModFix/>
            </a:blip>
            <a:stretch>
              <a:fillRect/>
            </a:stretch>
          </p:blipFill>
          <p:spPr>
            <a:xfrm>
              <a:off x="3259023" y="937150"/>
              <a:ext cx="5726101" cy="2810599"/>
            </a:xfrm>
            <a:prstGeom prst="rect">
              <a:avLst/>
            </a:prstGeom>
            <a:noFill/>
            <a:ln w="38100" cap="flat" cmpd="sng">
              <a:solidFill>
                <a:srgbClr val="BF9000"/>
              </a:solidFill>
              <a:prstDash val="solid"/>
              <a:round/>
              <a:headEnd type="none" w="sm" len="sm"/>
              <a:tailEnd type="none" w="sm" len="sm"/>
            </a:ln>
          </p:spPr>
        </p:pic>
        <p:cxnSp>
          <p:nvCxnSpPr>
            <p:cNvPr id="499" name="Google Shape;499;p70"/>
            <p:cNvCxnSpPr/>
            <p:nvPr/>
          </p:nvCxnSpPr>
          <p:spPr>
            <a:xfrm>
              <a:off x="5420833" y="994983"/>
              <a:ext cx="0" cy="2369100"/>
            </a:xfrm>
            <a:prstGeom prst="straightConnector1">
              <a:avLst/>
            </a:prstGeom>
            <a:noFill/>
            <a:ln w="9525" cap="flat" cmpd="sng">
              <a:solidFill>
                <a:srgbClr val="FF0000"/>
              </a:solidFill>
              <a:prstDash val="solid"/>
              <a:round/>
              <a:headEnd type="none" w="med" len="med"/>
              <a:tailEnd type="none" w="med" len="med"/>
            </a:ln>
          </p:spPr>
        </p:cxnSp>
      </p:grpSp>
      <p:sp>
        <p:nvSpPr>
          <p:cNvPr id="500" name="Google Shape;500;p70"/>
          <p:cNvSpPr txBox="1"/>
          <p:nvPr/>
        </p:nvSpPr>
        <p:spPr>
          <a:xfrm>
            <a:off x="7841450" y="4680500"/>
            <a:ext cx="1046100" cy="41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a:t>
            </a:r>
            <a:r>
              <a:rPr lang="en" u="sng">
                <a:solidFill>
                  <a:schemeClr val="hlink"/>
                </a:solidFill>
                <a:latin typeface="Helvetica Neue"/>
                <a:ea typeface="Helvetica Neue"/>
                <a:cs typeface="Helvetica Neue"/>
                <a:sym typeface="Helvetica Neue"/>
                <a:hlinkClick r:id="rId5"/>
              </a:rPr>
              <a:t>link</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7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506" name="Google Shape;506;p71"/>
          <p:cNvPicPr preferRelativeResize="0"/>
          <p:nvPr/>
        </p:nvPicPr>
        <p:blipFill rotWithShape="1">
          <a:blip r:embed="rId3">
            <a:alphaModFix/>
          </a:blip>
          <a:srcRect l="11751" t="18703" r="12963" b="17131"/>
          <a:stretch/>
        </p:blipFill>
        <p:spPr>
          <a:xfrm>
            <a:off x="0" y="0"/>
            <a:ext cx="9143998" cy="5143502"/>
          </a:xfrm>
          <a:prstGeom prst="rect">
            <a:avLst/>
          </a:prstGeom>
          <a:noFill/>
          <a:ln>
            <a:noFill/>
          </a:ln>
        </p:spPr>
      </p:pic>
      <p:sp>
        <p:nvSpPr>
          <p:cNvPr id="507" name="Google Shape;507;p71"/>
          <p:cNvSpPr txBox="1"/>
          <p:nvPr/>
        </p:nvSpPr>
        <p:spPr>
          <a:xfrm>
            <a:off x="303300" y="411575"/>
            <a:ext cx="2956200" cy="63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chemeClr val="lt1"/>
                </a:solidFill>
                <a:latin typeface="Helvetica Neue"/>
                <a:ea typeface="Helvetica Neue"/>
                <a:cs typeface="Helvetica Neue"/>
                <a:sym typeface="Helvetica Neue"/>
              </a:rPr>
              <a:t>Commercial break</a:t>
            </a:r>
            <a:endParaRPr sz="3000" b="1">
              <a:solidFill>
                <a:schemeClr val="lt1"/>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72"/>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342900" marR="0" lvl="0" indent="-165100" algn="l" rtl="0">
              <a:spcBef>
                <a:spcPts val="56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spcBef>
                <a:spcPts val="560"/>
              </a:spcBef>
              <a:spcAft>
                <a:spcPts val="1600"/>
              </a:spcAft>
              <a:buClr>
                <a:schemeClr val="dk1"/>
              </a:buClr>
              <a:buFont typeface="Arial"/>
              <a:buNone/>
            </a:pPr>
            <a:endParaRPr sz="2800" b="0" i="0" u="none" strike="noStrike" cap="none">
              <a:solidFill>
                <a:schemeClr val="dk1"/>
              </a:solidFill>
              <a:latin typeface="Calibri"/>
              <a:ea typeface="Calibri"/>
              <a:cs typeface="Calibri"/>
              <a:sym typeface="Calibri"/>
            </a:endParaRPr>
          </a:p>
        </p:txBody>
      </p:sp>
      <p:sp>
        <p:nvSpPr>
          <p:cNvPr id="513" name="Google Shape;513;p72"/>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29</a:t>
            </a:fld>
            <a:endParaRPr/>
          </a:p>
        </p:txBody>
      </p:sp>
      <p:sp>
        <p:nvSpPr>
          <p:cNvPr id="514" name="Google Shape;514;p72"/>
          <p:cNvSpPr txBox="1">
            <a:spLocks noGrp="1"/>
          </p:cNvSpPr>
          <p:nvPr>
            <p:ph type="title"/>
          </p:nvPr>
        </p:nvSpPr>
        <p:spPr>
          <a:xfrm>
            <a:off x="457200" y="53573"/>
            <a:ext cx="8229600" cy="1362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500"/>
              <a:t>Choose your axes wisely:</a:t>
            </a:r>
            <a:endParaRPr sz="3500"/>
          </a:p>
          <a:p>
            <a:pPr marL="0" marR="0" lvl="0" indent="0" algn="ctr" rtl="0">
              <a:spcBef>
                <a:spcPts val="0"/>
              </a:spcBef>
              <a:spcAft>
                <a:spcPts val="0"/>
              </a:spcAft>
              <a:buClr>
                <a:schemeClr val="dk1"/>
              </a:buClr>
              <a:buFont typeface="Calibri"/>
              <a:buNone/>
            </a:pPr>
            <a:r>
              <a:rPr lang="en" sz="3500"/>
              <a:t>Visualizing heavy-tailed distributions</a:t>
            </a:r>
            <a:endParaRPr sz="3500"/>
          </a:p>
        </p:txBody>
      </p:sp>
      <p:pic>
        <p:nvPicPr>
          <p:cNvPr id="515" name="Google Shape;515;p72"/>
          <p:cNvPicPr preferRelativeResize="0"/>
          <p:nvPr/>
        </p:nvPicPr>
        <p:blipFill rotWithShape="1">
          <a:blip r:embed="rId3">
            <a:alphaModFix/>
          </a:blip>
          <a:srcRect l="8507" t="18079" r="50031"/>
          <a:stretch/>
        </p:blipFill>
        <p:spPr>
          <a:xfrm>
            <a:off x="960875" y="1548175"/>
            <a:ext cx="3636250" cy="3016475"/>
          </a:xfrm>
          <a:prstGeom prst="rect">
            <a:avLst/>
          </a:prstGeom>
          <a:noFill/>
          <a:ln>
            <a:noFill/>
          </a:ln>
        </p:spPr>
      </p:pic>
      <p:pic>
        <p:nvPicPr>
          <p:cNvPr id="516" name="Google Shape;516;p72"/>
          <p:cNvPicPr preferRelativeResize="0"/>
          <p:nvPr/>
        </p:nvPicPr>
        <p:blipFill rotWithShape="1">
          <a:blip r:embed="rId3">
            <a:alphaModFix/>
          </a:blip>
          <a:srcRect l="55982" t="18079"/>
          <a:stretch/>
        </p:blipFill>
        <p:spPr>
          <a:xfrm>
            <a:off x="5124650" y="1585850"/>
            <a:ext cx="3860474" cy="3016475"/>
          </a:xfrm>
          <a:prstGeom prst="rect">
            <a:avLst/>
          </a:prstGeom>
          <a:noFill/>
          <a:ln>
            <a:noFill/>
          </a:ln>
        </p:spPr>
      </p:pic>
      <p:sp>
        <p:nvSpPr>
          <p:cNvPr id="517" name="Google Shape;517;p72"/>
          <p:cNvSpPr txBox="1"/>
          <p:nvPr/>
        </p:nvSpPr>
        <p:spPr>
          <a:xfrm>
            <a:off x="1685200" y="4445550"/>
            <a:ext cx="1695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t>Linear x-axis</a:t>
            </a:r>
            <a:endParaRPr sz="2000"/>
          </a:p>
        </p:txBody>
      </p:sp>
      <p:sp>
        <p:nvSpPr>
          <p:cNvPr id="518" name="Google Shape;518;p72"/>
          <p:cNvSpPr txBox="1"/>
          <p:nvPr/>
        </p:nvSpPr>
        <p:spPr>
          <a:xfrm>
            <a:off x="5723800" y="4445550"/>
            <a:ext cx="2693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t>Logarithmic x-axis</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6"/>
          <p:cNvSpPr txBox="1">
            <a:spLocks noGrp="1"/>
          </p:cNvSpPr>
          <p:nvPr>
            <p:ph type="body" idx="1"/>
          </p:nvPr>
        </p:nvSpPr>
        <p:spPr>
          <a:xfrm>
            <a:off x="457200" y="1117326"/>
            <a:ext cx="8314200" cy="3192600"/>
          </a:xfrm>
          <a:prstGeom prst="rect">
            <a:avLst/>
          </a:prstGeom>
        </p:spPr>
        <p:txBody>
          <a:bodyPr spcFirstLastPara="1" wrap="square" lIns="91425" tIns="91425" rIns="91425" bIns="91425" anchor="t" anchorCtr="0">
            <a:noAutofit/>
          </a:bodyPr>
          <a:lstStyle/>
          <a:p>
            <a:pPr marL="0" lvl="0" indent="0" algn="l" rtl="0">
              <a:spcBef>
                <a:spcPts val="640"/>
              </a:spcBef>
              <a:spcAft>
                <a:spcPts val="1600"/>
              </a:spcAft>
              <a:buNone/>
            </a:pPr>
            <a:r>
              <a:rPr lang="en" sz="3000"/>
              <a:t>Want to contribute to a (fun!) research study?</a:t>
            </a:r>
            <a:br>
              <a:rPr lang="en" sz="3000"/>
            </a:br>
            <a:r>
              <a:rPr lang="en" sz="3000" u="sng">
                <a:solidFill>
                  <a:schemeClr val="hlink"/>
                </a:solidFill>
                <a:hlinkClick r:id="rId3"/>
              </a:rPr>
              <a:t>https://go.epfl.ch/wikispeedia_LLM_ada_doc</a:t>
            </a:r>
            <a:r>
              <a:rPr lang="en" sz="3000"/>
              <a:t> </a:t>
            </a:r>
            <a:endParaRPr sz="3000"/>
          </a:p>
        </p:txBody>
      </p:sp>
      <p:sp>
        <p:nvSpPr>
          <p:cNvPr id="241" name="Google Shape;241;p46"/>
          <p:cNvSpPr txBox="1">
            <a:spLocks noGrp="1"/>
          </p:cNvSpPr>
          <p:nvPr>
            <p:ph type="title"/>
          </p:nvPr>
        </p:nvSpPr>
        <p:spPr>
          <a:xfrm>
            <a:off x="457200" y="53578"/>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Announcements</a:t>
            </a:r>
            <a:endParaRPr/>
          </a:p>
        </p:txBody>
      </p:sp>
      <p:sp>
        <p:nvSpPr>
          <p:cNvPr id="242" name="Google Shape;242;p46"/>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a:t>
            </a:fld>
            <a:endParaRPr/>
          </a:p>
        </p:txBody>
      </p:sp>
      <p:pic>
        <p:nvPicPr>
          <p:cNvPr id="243" name="Google Shape;243;p46"/>
          <p:cNvPicPr preferRelativeResize="0"/>
          <p:nvPr/>
        </p:nvPicPr>
        <p:blipFill>
          <a:blip r:embed="rId4">
            <a:alphaModFix/>
          </a:blip>
          <a:stretch>
            <a:fillRect/>
          </a:stretch>
        </p:blipFill>
        <p:spPr>
          <a:xfrm>
            <a:off x="2886400" y="2743549"/>
            <a:ext cx="3371199" cy="18884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grpSp>
        <p:nvGrpSpPr>
          <p:cNvPr id="523" name="Google Shape;523;p73"/>
          <p:cNvGrpSpPr/>
          <p:nvPr/>
        </p:nvGrpSpPr>
        <p:grpSpPr>
          <a:xfrm>
            <a:off x="63425" y="2803050"/>
            <a:ext cx="2572700" cy="2261949"/>
            <a:chOff x="6413950" y="339300"/>
            <a:chExt cx="2572700" cy="2261949"/>
          </a:xfrm>
        </p:grpSpPr>
        <p:pic>
          <p:nvPicPr>
            <p:cNvPr id="524" name="Google Shape;524;p73"/>
            <p:cNvPicPr preferRelativeResize="0"/>
            <p:nvPr/>
          </p:nvPicPr>
          <p:blipFill>
            <a:blip r:embed="rId3">
              <a:alphaModFix/>
            </a:blip>
            <a:stretch>
              <a:fillRect/>
            </a:stretch>
          </p:blipFill>
          <p:spPr>
            <a:xfrm>
              <a:off x="6413950" y="339300"/>
              <a:ext cx="2572700" cy="2261949"/>
            </a:xfrm>
            <a:prstGeom prst="rect">
              <a:avLst/>
            </a:prstGeom>
            <a:noFill/>
            <a:ln>
              <a:noFill/>
            </a:ln>
          </p:spPr>
        </p:pic>
        <p:sp>
          <p:nvSpPr>
            <p:cNvPr id="525" name="Google Shape;525;p73"/>
            <p:cNvSpPr txBox="1"/>
            <p:nvPr/>
          </p:nvSpPr>
          <p:spPr>
            <a:xfrm>
              <a:off x="7513050" y="444241"/>
              <a:ext cx="748500" cy="321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p>
          </p:txBody>
        </p:sp>
      </p:grpSp>
      <p:grpSp>
        <p:nvGrpSpPr>
          <p:cNvPr id="526" name="Google Shape;526;p73"/>
          <p:cNvGrpSpPr/>
          <p:nvPr/>
        </p:nvGrpSpPr>
        <p:grpSpPr>
          <a:xfrm>
            <a:off x="6154700" y="2630900"/>
            <a:ext cx="2947174" cy="2512601"/>
            <a:chOff x="6154700" y="2630900"/>
            <a:chExt cx="2947174" cy="2512601"/>
          </a:xfrm>
        </p:grpSpPr>
        <p:pic>
          <p:nvPicPr>
            <p:cNvPr id="527" name="Google Shape;527;p73"/>
            <p:cNvPicPr preferRelativeResize="0"/>
            <p:nvPr/>
          </p:nvPicPr>
          <p:blipFill>
            <a:blip r:embed="rId4">
              <a:alphaModFix/>
            </a:blip>
            <a:stretch>
              <a:fillRect/>
            </a:stretch>
          </p:blipFill>
          <p:spPr>
            <a:xfrm>
              <a:off x="6154700" y="2630900"/>
              <a:ext cx="2947174" cy="2512601"/>
            </a:xfrm>
            <a:prstGeom prst="rect">
              <a:avLst/>
            </a:prstGeom>
            <a:noFill/>
            <a:ln>
              <a:noFill/>
            </a:ln>
          </p:spPr>
        </p:pic>
        <p:sp>
          <p:nvSpPr>
            <p:cNvPr id="528" name="Google Shape;528;p73"/>
            <p:cNvSpPr txBox="1"/>
            <p:nvPr/>
          </p:nvSpPr>
          <p:spPr>
            <a:xfrm>
              <a:off x="7513050" y="2773950"/>
              <a:ext cx="748500" cy="321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PDF</a:t>
              </a:r>
              <a:endParaRPr b="1"/>
            </a:p>
          </p:txBody>
        </p:sp>
      </p:grpSp>
      <p:sp>
        <p:nvSpPr>
          <p:cNvPr id="529" name="Google Shape;529;p73"/>
          <p:cNvSpPr txBox="1">
            <a:spLocks noGrp="1"/>
          </p:cNvSpPr>
          <p:nvPr>
            <p:ph type="body" idx="1"/>
          </p:nvPr>
        </p:nvSpPr>
        <p:spPr>
          <a:xfrm>
            <a:off x="228600" y="613050"/>
            <a:ext cx="8467200" cy="4068000"/>
          </a:xfrm>
          <a:prstGeom prst="rect">
            <a:avLst/>
          </a:prstGeom>
          <a:noFill/>
          <a:ln>
            <a:noFill/>
          </a:ln>
        </p:spPr>
        <p:txBody>
          <a:bodyPr spcFirstLastPara="1" wrap="square" lIns="91425" tIns="45700" rIns="91425" bIns="45700" anchor="t" anchorCtr="0">
            <a:noAutofit/>
          </a:bodyPr>
          <a:lstStyle/>
          <a:p>
            <a:pPr marL="457200" marR="0" lvl="0" indent="-368300" algn="l" rtl="0">
              <a:spcBef>
                <a:spcPts val="480"/>
              </a:spcBef>
              <a:spcAft>
                <a:spcPts val="0"/>
              </a:spcAft>
              <a:buSzPts val="2200"/>
              <a:buChar char="•"/>
            </a:pPr>
            <a:r>
              <a:rPr lang="en" sz="2200"/>
              <a:t>Probability of x: </a:t>
            </a:r>
            <a:endParaRPr sz="2200"/>
          </a:p>
          <a:p>
            <a:pPr marL="914400" marR="0" lvl="1" indent="-368300" algn="l" rtl="0">
              <a:spcBef>
                <a:spcPts val="0"/>
              </a:spcBef>
              <a:spcAft>
                <a:spcPts val="0"/>
              </a:spcAft>
              <a:buSzPts val="2200"/>
              <a:buChar char="–"/>
            </a:pPr>
            <a:r>
              <a:rPr lang="en" sz="2200"/>
              <a:t>Very large values are rare, “but not very rare”</a:t>
            </a:r>
            <a:endParaRPr sz="2200"/>
          </a:p>
          <a:p>
            <a:pPr marL="914400" marR="0" lvl="1" indent="-368300" algn="l" rtl="0">
              <a:spcBef>
                <a:spcPts val="0"/>
              </a:spcBef>
              <a:spcAft>
                <a:spcPts val="0"/>
              </a:spcAft>
              <a:buSzPts val="2200"/>
              <a:buChar char="–"/>
            </a:pPr>
            <a:r>
              <a:rPr lang="en" sz="2200"/>
              <a:t>Body size vs. city size</a:t>
            </a:r>
            <a:endParaRPr sz="2200"/>
          </a:p>
          <a:p>
            <a:pPr marL="914400" marR="0" lvl="1" indent="-368300" algn="l" rtl="0">
              <a:spcBef>
                <a:spcPts val="0"/>
              </a:spcBef>
              <a:spcAft>
                <a:spcPts val="0"/>
              </a:spcAft>
              <a:buSzPts val="2200"/>
              <a:buChar char="–"/>
            </a:pPr>
            <a:r>
              <a:rPr lang="en" sz="2200"/>
              <a:t>Many natural phenomena are power laws (e.g., # of friends)</a:t>
            </a:r>
            <a:endParaRPr sz="2200"/>
          </a:p>
          <a:p>
            <a:pPr marL="914400" marR="0" lvl="1" indent="-368300" algn="l" rtl="0">
              <a:spcBef>
                <a:spcPts val="0"/>
              </a:spcBef>
              <a:spcAft>
                <a:spcPts val="0"/>
              </a:spcAft>
              <a:buSzPts val="2200"/>
              <a:buChar char="–"/>
            </a:pPr>
            <a:r>
              <a:rPr lang="en" sz="2200"/>
              <a:t>For dealing with them, need to know some tricks</a:t>
            </a:r>
            <a:endParaRPr sz="2200"/>
          </a:p>
          <a:p>
            <a:pPr marL="914400" marR="0" lvl="1" indent="-368300" algn="l" rtl="0">
              <a:lnSpc>
                <a:spcPct val="115000"/>
              </a:lnSpc>
              <a:spcBef>
                <a:spcPts val="0"/>
              </a:spcBef>
              <a:spcAft>
                <a:spcPts val="0"/>
              </a:spcAft>
              <a:buClr>
                <a:srgbClr val="000000"/>
              </a:buClr>
              <a:buSzPts val="2200"/>
              <a:buFont typeface="Arial"/>
              <a:buChar char="–"/>
            </a:pPr>
            <a:r>
              <a:rPr lang="en" sz="2200"/>
              <a:t>E.g., for small α, mean &amp; var = ∞ → use median!</a:t>
            </a:r>
            <a:endParaRPr sz="2200"/>
          </a:p>
          <a:p>
            <a:pPr marL="914400" marR="0" lvl="1" indent="-368300" algn="l" rtl="0">
              <a:lnSpc>
                <a:spcPct val="115000"/>
              </a:lnSpc>
              <a:spcBef>
                <a:spcPts val="0"/>
              </a:spcBef>
              <a:spcAft>
                <a:spcPts val="0"/>
              </a:spcAft>
              <a:buClr>
                <a:srgbClr val="000000"/>
              </a:buClr>
              <a:buSzPts val="2200"/>
              <a:buFont typeface="Arial"/>
              <a:buChar char="–"/>
            </a:pPr>
            <a:r>
              <a:rPr lang="en" sz="2200"/>
              <a:t>E.g., straight line on log-log axes:</a:t>
            </a:r>
            <a:endParaRPr sz="2200"/>
          </a:p>
          <a:p>
            <a:pPr marL="1371600" marR="0" lvl="2" indent="-368300" algn="l" rtl="0">
              <a:lnSpc>
                <a:spcPct val="115000"/>
              </a:lnSpc>
              <a:spcBef>
                <a:spcPts val="0"/>
              </a:spcBef>
              <a:spcAft>
                <a:spcPts val="0"/>
              </a:spcAft>
              <a:buSzPts val="2200"/>
              <a:buChar char="•"/>
            </a:pPr>
            <a:r>
              <a:rPr lang="en" sz="2200"/>
              <a:t>y = C x</a:t>
            </a:r>
            <a:r>
              <a:rPr lang="en" sz="2200" baseline="30000"/>
              <a:t>–α</a:t>
            </a:r>
            <a:r>
              <a:rPr lang="en" sz="2200"/>
              <a:t>   ↔  </a:t>
            </a:r>
            <a:r>
              <a:rPr lang="en" sz="2200" u="sng"/>
              <a:t>log(y)</a:t>
            </a:r>
            <a:r>
              <a:rPr lang="en" sz="2200"/>
              <a:t> = </a:t>
            </a:r>
            <a:r>
              <a:rPr lang="en" sz="2200" u="sng"/>
              <a:t>log(C)</a:t>
            </a:r>
            <a:r>
              <a:rPr lang="en" sz="2200"/>
              <a:t> </a:t>
            </a:r>
            <a:r>
              <a:rPr lang="en" sz="2200">
                <a:solidFill>
                  <a:schemeClr val="dk2"/>
                </a:solidFill>
              </a:rPr>
              <a:t>– α </a:t>
            </a:r>
            <a:r>
              <a:rPr lang="en" sz="2200" u="sng">
                <a:solidFill>
                  <a:schemeClr val="dk2"/>
                </a:solidFill>
              </a:rPr>
              <a:t>log(x)</a:t>
            </a:r>
            <a:endParaRPr sz="2200" u="sng"/>
          </a:p>
        </p:txBody>
      </p:sp>
      <p:sp>
        <p:nvSpPr>
          <p:cNvPr id="530" name="Google Shape;530;p73"/>
          <p:cNvSpPr txBox="1">
            <a:spLocks noGrp="1"/>
          </p:cNvSpPr>
          <p:nvPr>
            <p:ph type="title"/>
          </p:nvPr>
        </p:nvSpPr>
        <p:spPr>
          <a:xfrm>
            <a:off x="228600" y="82300"/>
            <a:ext cx="8688000" cy="5829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500"/>
              <a:t>Heavy-tailed data: power laws</a:t>
            </a:r>
            <a:endParaRPr sz="3500" b="0" i="0" u="none" strike="noStrike" cap="none">
              <a:latin typeface="Calibri"/>
              <a:ea typeface="Calibri"/>
              <a:cs typeface="Calibri"/>
              <a:sym typeface="Calibri"/>
            </a:endParaRPr>
          </a:p>
        </p:txBody>
      </p:sp>
      <p:pic>
        <p:nvPicPr>
          <p:cNvPr id="531" name="Google Shape;531;p73"/>
          <p:cNvPicPr preferRelativeResize="0"/>
          <p:nvPr/>
        </p:nvPicPr>
        <p:blipFill>
          <a:blip r:embed="rId5">
            <a:alphaModFix/>
          </a:blip>
          <a:stretch>
            <a:fillRect/>
          </a:stretch>
        </p:blipFill>
        <p:spPr>
          <a:xfrm>
            <a:off x="2588300" y="689250"/>
            <a:ext cx="1880624" cy="480000"/>
          </a:xfrm>
          <a:prstGeom prst="rect">
            <a:avLst/>
          </a:prstGeom>
          <a:noFill/>
          <a:ln>
            <a:noFill/>
          </a:ln>
        </p:spPr>
      </p:pic>
      <p:cxnSp>
        <p:nvCxnSpPr>
          <p:cNvPr id="532" name="Google Shape;532;p73"/>
          <p:cNvCxnSpPr/>
          <p:nvPr/>
        </p:nvCxnSpPr>
        <p:spPr>
          <a:xfrm>
            <a:off x="3045950" y="3986300"/>
            <a:ext cx="2928600" cy="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4"/>
          <p:cNvSpPr txBox="1">
            <a:spLocks noGrp="1"/>
          </p:cNvSpPr>
          <p:nvPr>
            <p:ph type="body" idx="1"/>
          </p:nvPr>
        </p:nvSpPr>
        <p:spPr>
          <a:xfrm>
            <a:off x="152400" y="841650"/>
            <a:ext cx="4527000" cy="1390500"/>
          </a:xfrm>
          <a:prstGeom prst="rect">
            <a:avLst/>
          </a:prstGeom>
          <a:noFill/>
          <a:ln>
            <a:noFill/>
          </a:ln>
        </p:spPr>
        <p:txBody>
          <a:bodyPr spcFirstLastPara="1" wrap="square" lIns="91425" tIns="45700" rIns="91425" bIns="45700" anchor="t" anchorCtr="0">
            <a:noAutofit/>
          </a:bodyPr>
          <a:lstStyle/>
          <a:p>
            <a:pPr marL="457200" marR="0" lvl="0" indent="-368300" algn="l" rtl="0">
              <a:lnSpc>
                <a:spcPct val="115000"/>
              </a:lnSpc>
              <a:spcBef>
                <a:spcPts val="480"/>
              </a:spcBef>
              <a:spcAft>
                <a:spcPts val="0"/>
              </a:spcAft>
              <a:buClr>
                <a:srgbClr val="000000"/>
              </a:buClr>
              <a:buSzPts val="2200"/>
              <a:buFont typeface="Arial"/>
              <a:buChar char="•"/>
            </a:pPr>
            <a:r>
              <a:rPr lang="en" sz="2200"/>
              <a:t>Complementary cumulative</a:t>
            </a:r>
            <a:br>
              <a:rPr lang="en" sz="2200"/>
            </a:br>
            <a:r>
              <a:rPr lang="en" sz="2200"/>
              <a:t>distribution function (CCDF):</a:t>
            </a:r>
            <a:br>
              <a:rPr lang="en" sz="2200"/>
            </a:br>
            <a:r>
              <a:rPr lang="en" sz="2200"/>
              <a:t>P(x) := Pr{X &gt;= x}</a:t>
            </a:r>
            <a:endParaRPr sz="2200"/>
          </a:p>
        </p:txBody>
      </p:sp>
      <p:sp>
        <p:nvSpPr>
          <p:cNvPr id="538" name="Google Shape;538;p74"/>
          <p:cNvSpPr txBox="1">
            <a:spLocks noGrp="1"/>
          </p:cNvSpPr>
          <p:nvPr>
            <p:ph type="title"/>
          </p:nvPr>
        </p:nvSpPr>
        <p:spPr>
          <a:xfrm>
            <a:off x="0" y="82300"/>
            <a:ext cx="5919900" cy="5829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500"/>
              <a:t>Heavy-tailed data: power laws</a:t>
            </a:r>
            <a:endParaRPr sz="3500" b="0" i="0" u="none" strike="noStrike" cap="none">
              <a:latin typeface="Calibri"/>
              <a:ea typeface="Calibri"/>
              <a:cs typeface="Calibri"/>
              <a:sym typeface="Calibri"/>
            </a:endParaRPr>
          </a:p>
        </p:txBody>
      </p:sp>
      <p:pic>
        <p:nvPicPr>
          <p:cNvPr id="539" name="Google Shape;539;p74"/>
          <p:cNvPicPr preferRelativeResize="0"/>
          <p:nvPr/>
        </p:nvPicPr>
        <p:blipFill>
          <a:blip r:embed="rId3">
            <a:alphaModFix/>
          </a:blip>
          <a:stretch>
            <a:fillRect/>
          </a:stretch>
        </p:blipFill>
        <p:spPr>
          <a:xfrm>
            <a:off x="0" y="2791650"/>
            <a:ext cx="2708451" cy="2309074"/>
          </a:xfrm>
          <a:prstGeom prst="rect">
            <a:avLst/>
          </a:prstGeom>
          <a:noFill/>
          <a:ln>
            <a:noFill/>
          </a:ln>
        </p:spPr>
      </p:pic>
      <p:sp>
        <p:nvSpPr>
          <p:cNvPr id="540" name="Google Shape;540;p74"/>
          <p:cNvSpPr txBox="1"/>
          <p:nvPr/>
        </p:nvSpPr>
        <p:spPr>
          <a:xfrm>
            <a:off x="1220525" y="2896925"/>
            <a:ext cx="748500" cy="321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PDF</a:t>
            </a:r>
            <a:endParaRPr b="1"/>
          </a:p>
        </p:txBody>
      </p:sp>
      <p:pic>
        <p:nvPicPr>
          <p:cNvPr id="541" name="Google Shape;541;p74"/>
          <p:cNvPicPr preferRelativeResize="0"/>
          <p:nvPr/>
        </p:nvPicPr>
        <p:blipFill>
          <a:blip r:embed="rId4">
            <a:alphaModFix/>
          </a:blip>
          <a:stretch>
            <a:fillRect/>
          </a:stretch>
        </p:blipFill>
        <p:spPr>
          <a:xfrm>
            <a:off x="2948900" y="2791650"/>
            <a:ext cx="2615679" cy="2309075"/>
          </a:xfrm>
          <a:prstGeom prst="rect">
            <a:avLst/>
          </a:prstGeom>
          <a:noFill/>
          <a:ln>
            <a:noFill/>
          </a:ln>
        </p:spPr>
      </p:pic>
      <p:sp>
        <p:nvSpPr>
          <p:cNvPr id="542" name="Google Shape;542;p74"/>
          <p:cNvSpPr txBox="1"/>
          <p:nvPr/>
        </p:nvSpPr>
        <p:spPr>
          <a:xfrm>
            <a:off x="3910522" y="2820725"/>
            <a:ext cx="834000" cy="321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 </a:t>
            </a:r>
            <a:endParaRPr b="1"/>
          </a:p>
        </p:txBody>
      </p:sp>
      <p:grpSp>
        <p:nvGrpSpPr>
          <p:cNvPr id="543" name="Google Shape;543;p74"/>
          <p:cNvGrpSpPr/>
          <p:nvPr/>
        </p:nvGrpSpPr>
        <p:grpSpPr>
          <a:xfrm>
            <a:off x="5695097" y="180075"/>
            <a:ext cx="3448903" cy="4963425"/>
            <a:chOff x="5695097" y="180075"/>
            <a:chExt cx="3448903" cy="4963425"/>
          </a:xfrm>
        </p:grpSpPr>
        <p:sp>
          <p:nvSpPr>
            <p:cNvPr id="544" name="Google Shape;544;p74"/>
            <p:cNvSpPr txBox="1"/>
            <p:nvPr/>
          </p:nvSpPr>
          <p:spPr>
            <a:xfrm>
              <a:off x="5852950" y="180075"/>
              <a:ext cx="3022500" cy="2528700"/>
            </a:xfrm>
            <a:prstGeom prst="rect">
              <a:avLst/>
            </a:prstGeom>
            <a:solidFill>
              <a:srgbClr val="FFFFFF"/>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600" b="1">
                  <a:latin typeface="Helvetica Neue"/>
                  <a:ea typeface="Helvetica Neue"/>
                  <a:cs typeface="Helvetica Neue"/>
                  <a:sym typeface="Helvetica Neue"/>
                </a:rPr>
                <a:t>POLLING TIME</a:t>
              </a:r>
              <a:endParaRPr sz="2600" b="1">
                <a:latin typeface="Helvetica Neue"/>
                <a:ea typeface="Helvetica Neue"/>
                <a:cs typeface="Helvetica Neue"/>
                <a:sym typeface="Helvetica Neue"/>
              </a:endParaRPr>
            </a:p>
            <a:p>
              <a:pPr marL="0" lvl="0" indent="0" algn="ctr" rtl="0">
                <a:spcBef>
                  <a:spcPts val="0"/>
                </a:spcBef>
                <a:spcAft>
                  <a:spcPts val="0"/>
                </a:spcAft>
                <a:buNone/>
              </a:pPr>
              <a:endParaRPr sz="100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a:latin typeface="Helvetica Neue"/>
                  <a:ea typeface="Helvetica Neue"/>
                  <a:cs typeface="Helvetica Neue"/>
                  <a:sym typeface="Helvetica Neue"/>
                </a:rPr>
                <a:t>“What shape does the CCDF of a power law have when plotted on log-log axes?”</a:t>
              </a:r>
              <a:endParaRPr sz="160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a:solidFill>
                    <a:schemeClr val="dk2"/>
                  </a:solidFill>
                  <a:latin typeface="Helvetica Neue"/>
                  <a:ea typeface="Helvetica Neue"/>
                  <a:cs typeface="Helvetica Neue"/>
                  <a:sym typeface="Helvetica Neue"/>
                </a:rPr>
                <a:t>Scan QR code or go to</a:t>
              </a:r>
              <a:br>
                <a:rPr lang="en" sz="1600">
                  <a:solidFill>
                    <a:schemeClr val="dk2"/>
                  </a:solidFill>
                  <a:latin typeface="Helvetica Neue"/>
                  <a:ea typeface="Helvetica Neue"/>
                  <a:cs typeface="Helvetica Neue"/>
                  <a:sym typeface="Helvetica Neue"/>
                </a:rPr>
              </a:br>
              <a:r>
                <a:rPr lang="en" sz="1600" u="sng">
                  <a:solidFill>
                    <a:schemeClr val="hlink"/>
                  </a:solidFill>
                  <a:latin typeface="Helvetica Neue"/>
                  <a:ea typeface="Helvetica Neue"/>
                  <a:cs typeface="Helvetica Neue"/>
                  <a:sym typeface="Helvetica Neue"/>
                  <a:hlinkClick r:id="rId5"/>
                </a:rPr>
                <a:t>https://web.speakup.info/room/join/66626</a:t>
              </a:r>
              <a:endParaRPr sz="1600">
                <a:latin typeface="Helvetica Neue"/>
                <a:ea typeface="Helvetica Neue"/>
                <a:cs typeface="Helvetica Neue"/>
                <a:sym typeface="Helvetica Neue"/>
              </a:endParaRPr>
            </a:p>
          </p:txBody>
        </p:sp>
        <p:pic>
          <p:nvPicPr>
            <p:cNvPr id="545" name="Google Shape;545;p74"/>
            <p:cNvPicPr preferRelativeResize="0"/>
            <p:nvPr/>
          </p:nvPicPr>
          <p:blipFill>
            <a:blip r:embed="rId6">
              <a:alphaModFix/>
            </a:blip>
            <a:stretch>
              <a:fillRect/>
            </a:stretch>
          </p:blipFill>
          <p:spPr>
            <a:xfrm>
              <a:off x="7849225" y="2738175"/>
              <a:ext cx="1294775" cy="2405325"/>
            </a:xfrm>
            <a:prstGeom prst="rect">
              <a:avLst/>
            </a:prstGeom>
            <a:noFill/>
            <a:ln>
              <a:noFill/>
            </a:ln>
          </p:spPr>
        </p:pic>
        <p:pic>
          <p:nvPicPr>
            <p:cNvPr id="546" name="Google Shape;546;p74"/>
            <p:cNvPicPr preferRelativeResize="0"/>
            <p:nvPr/>
          </p:nvPicPr>
          <p:blipFill>
            <a:blip r:embed="rId7">
              <a:alphaModFix/>
            </a:blip>
            <a:stretch>
              <a:fillRect/>
            </a:stretch>
          </p:blipFill>
          <p:spPr>
            <a:xfrm>
              <a:off x="5695097" y="2820718"/>
              <a:ext cx="2106563" cy="2106582"/>
            </a:xfrm>
            <a:prstGeom prst="rect">
              <a:avLst/>
            </a:prstGeom>
            <a:noFill/>
            <a:ln>
              <a:noFill/>
            </a:ln>
          </p:spPr>
        </p:pic>
      </p:grpSp>
      <p:sp>
        <p:nvSpPr>
          <p:cNvPr id="547" name="Google Shape;547;p74"/>
          <p:cNvSpPr txBox="1"/>
          <p:nvPr/>
        </p:nvSpPr>
        <p:spPr>
          <a:xfrm>
            <a:off x="4497125" y="2668325"/>
            <a:ext cx="921600" cy="3210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PDF</a:t>
            </a:r>
            <a:endParaRPr b="1"/>
          </a:p>
          <a:p>
            <a:pPr marL="0" lvl="0" indent="0" algn="ctr" rtl="0">
              <a:spcBef>
                <a:spcPts val="0"/>
              </a:spcBef>
              <a:spcAft>
                <a:spcPts val="0"/>
              </a:spcAft>
              <a:buNone/>
            </a:pPr>
            <a:r>
              <a:rPr lang="en"/>
              <a:t>(with binned x-axis)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75"/>
          <p:cNvSpPr txBox="1">
            <a:spLocks noGrp="1"/>
          </p:cNvSpPr>
          <p:nvPr>
            <p:ph type="body" idx="1"/>
          </p:nvPr>
        </p:nvSpPr>
        <p:spPr>
          <a:xfrm>
            <a:off x="457200" y="689250"/>
            <a:ext cx="8467200" cy="4068000"/>
          </a:xfrm>
          <a:prstGeom prst="rect">
            <a:avLst/>
          </a:prstGeom>
          <a:noFill/>
          <a:ln>
            <a:noFill/>
          </a:ln>
        </p:spPr>
        <p:txBody>
          <a:bodyPr spcFirstLastPara="1" wrap="square" lIns="91425" tIns="45700" rIns="91425" bIns="45700" anchor="t" anchorCtr="0">
            <a:noAutofit/>
          </a:bodyPr>
          <a:lstStyle/>
          <a:p>
            <a:pPr marL="457200" marR="0" lvl="0" indent="-368300" algn="l" rtl="0">
              <a:lnSpc>
                <a:spcPct val="115000"/>
              </a:lnSpc>
              <a:spcBef>
                <a:spcPts val="480"/>
              </a:spcBef>
              <a:spcAft>
                <a:spcPts val="0"/>
              </a:spcAft>
              <a:buClr>
                <a:srgbClr val="000000"/>
              </a:buClr>
              <a:buSzPts val="2200"/>
              <a:buFont typeface="Arial"/>
              <a:buChar char="•"/>
            </a:pPr>
            <a:r>
              <a:rPr lang="en" sz="2200"/>
              <a:t>Complementary cumulative distribution function (CCDF):</a:t>
            </a:r>
            <a:br>
              <a:rPr lang="en" sz="2200"/>
            </a:br>
            <a:r>
              <a:rPr lang="en" sz="2200"/>
              <a:t>P(x) := Pr{X &gt;= x}</a:t>
            </a:r>
            <a:endParaRPr sz="2200"/>
          </a:p>
          <a:p>
            <a:pPr marL="457200" marR="0" lvl="0" indent="-368300" algn="l" rtl="0">
              <a:spcBef>
                <a:spcPts val="0"/>
              </a:spcBef>
              <a:spcAft>
                <a:spcPts val="0"/>
              </a:spcAft>
              <a:buSzPts val="2200"/>
              <a:buChar char="•"/>
            </a:pPr>
            <a:r>
              <a:rPr lang="en" sz="2200"/>
              <a:t>CCDF of power law is also a power law (with exponent </a:t>
            </a:r>
            <a:r>
              <a:rPr lang="en" sz="2200">
                <a:solidFill>
                  <a:schemeClr val="dk2"/>
                </a:solidFill>
              </a:rPr>
              <a:t> α – </a:t>
            </a:r>
            <a:r>
              <a:rPr lang="en" sz="2200"/>
              <a:t>1)</a:t>
            </a:r>
            <a:br>
              <a:rPr lang="en" sz="2200"/>
            </a:br>
            <a:endParaRPr sz="2200"/>
          </a:p>
          <a:p>
            <a:pPr marL="457200" marR="0" lvl="0" indent="-368300" algn="l" rtl="0">
              <a:spcBef>
                <a:spcPts val="0"/>
              </a:spcBef>
              <a:spcAft>
                <a:spcPts val="0"/>
              </a:spcAft>
              <a:buSzPts val="2200"/>
              <a:buChar char="•"/>
            </a:pPr>
            <a:r>
              <a:rPr lang="en" sz="2200"/>
              <a:t>CCDF plot is monotonically decreasing (even without binning)</a:t>
            </a:r>
            <a:endParaRPr sz="2200"/>
          </a:p>
        </p:txBody>
      </p:sp>
      <p:sp>
        <p:nvSpPr>
          <p:cNvPr id="553" name="Google Shape;553;p75"/>
          <p:cNvSpPr txBox="1">
            <a:spLocks noGrp="1"/>
          </p:cNvSpPr>
          <p:nvPr>
            <p:ph type="title"/>
          </p:nvPr>
        </p:nvSpPr>
        <p:spPr>
          <a:xfrm>
            <a:off x="457200" y="82296"/>
            <a:ext cx="8229600" cy="5829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500"/>
              <a:t>Heavy-tailed data: power laws</a:t>
            </a:r>
            <a:endParaRPr sz="3500" b="0" i="0" u="none" strike="noStrike" cap="none">
              <a:latin typeface="Calibri"/>
              <a:ea typeface="Calibri"/>
              <a:cs typeface="Calibri"/>
              <a:sym typeface="Calibri"/>
            </a:endParaRPr>
          </a:p>
        </p:txBody>
      </p:sp>
      <p:pic>
        <p:nvPicPr>
          <p:cNvPr id="554" name="Google Shape;554;p75"/>
          <p:cNvPicPr preferRelativeResize="0"/>
          <p:nvPr/>
        </p:nvPicPr>
        <p:blipFill>
          <a:blip r:embed="rId3">
            <a:alphaModFix/>
          </a:blip>
          <a:stretch>
            <a:fillRect/>
          </a:stretch>
        </p:blipFill>
        <p:spPr>
          <a:xfrm>
            <a:off x="950383" y="1860533"/>
            <a:ext cx="3094800" cy="532575"/>
          </a:xfrm>
          <a:prstGeom prst="rect">
            <a:avLst/>
          </a:prstGeom>
          <a:noFill/>
          <a:ln>
            <a:noFill/>
          </a:ln>
        </p:spPr>
      </p:pic>
      <p:pic>
        <p:nvPicPr>
          <p:cNvPr id="555" name="Google Shape;555;p75"/>
          <p:cNvPicPr preferRelativeResize="0"/>
          <p:nvPr/>
        </p:nvPicPr>
        <p:blipFill>
          <a:blip r:embed="rId4">
            <a:alphaModFix/>
          </a:blip>
          <a:stretch>
            <a:fillRect/>
          </a:stretch>
        </p:blipFill>
        <p:spPr>
          <a:xfrm>
            <a:off x="0" y="2791650"/>
            <a:ext cx="2708451" cy="2309074"/>
          </a:xfrm>
          <a:prstGeom prst="rect">
            <a:avLst/>
          </a:prstGeom>
          <a:noFill/>
          <a:ln>
            <a:noFill/>
          </a:ln>
        </p:spPr>
      </p:pic>
      <p:pic>
        <p:nvPicPr>
          <p:cNvPr id="556" name="Google Shape;556;p75"/>
          <p:cNvPicPr preferRelativeResize="0"/>
          <p:nvPr/>
        </p:nvPicPr>
        <p:blipFill>
          <a:blip r:embed="rId5">
            <a:alphaModFix/>
          </a:blip>
          <a:stretch>
            <a:fillRect/>
          </a:stretch>
        </p:blipFill>
        <p:spPr>
          <a:xfrm>
            <a:off x="5987351" y="2711216"/>
            <a:ext cx="2708450" cy="2432283"/>
          </a:xfrm>
          <a:prstGeom prst="rect">
            <a:avLst/>
          </a:prstGeom>
          <a:noFill/>
          <a:ln>
            <a:noFill/>
          </a:ln>
        </p:spPr>
      </p:pic>
      <p:sp>
        <p:nvSpPr>
          <p:cNvPr id="557" name="Google Shape;557;p75"/>
          <p:cNvSpPr txBox="1"/>
          <p:nvPr/>
        </p:nvSpPr>
        <p:spPr>
          <a:xfrm>
            <a:off x="1220525" y="2896925"/>
            <a:ext cx="748500" cy="321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PDF</a:t>
            </a:r>
            <a:endParaRPr b="1"/>
          </a:p>
        </p:txBody>
      </p:sp>
      <p:sp>
        <p:nvSpPr>
          <p:cNvPr id="558" name="Google Shape;558;p75"/>
          <p:cNvSpPr txBox="1"/>
          <p:nvPr/>
        </p:nvSpPr>
        <p:spPr>
          <a:xfrm>
            <a:off x="7240325" y="2878084"/>
            <a:ext cx="1626600" cy="321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CCDF</a:t>
            </a:r>
            <a:endParaRPr b="1"/>
          </a:p>
        </p:txBody>
      </p:sp>
      <p:pic>
        <p:nvPicPr>
          <p:cNvPr id="559" name="Google Shape;559;p75"/>
          <p:cNvPicPr preferRelativeResize="0"/>
          <p:nvPr/>
        </p:nvPicPr>
        <p:blipFill>
          <a:blip r:embed="rId6">
            <a:alphaModFix/>
          </a:blip>
          <a:stretch>
            <a:fillRect/>
          </a:stretch>
        </p:blipFill>
        <p:spPr>
          <a:xfrm>
            <a:off x="2948900" y="2791650"/>
            <a:ext cx="2615679" cy="2309075"/>
          </a:xfrm>
          <a:prstGeom prst="rect">
            <a:avLst/>
          </a:prstGeom>
          <a:noFill/>
          <a:ln>
            <a:noFill/>
          </a:ln>
        </p:spPr>
      </p:pic>
      <p:sp>
        <p:nvSpPr>
          <p:cNvPr id="560" name="Google Shape;560;p75"/>
          <p:cNvSpPr/>
          <p:nvPr/>
        </p:nvSpPr>
        <p:spPr>
          <a:xfrm>
            <a:off x="5906550" y="2696025"/>
            <a:ext cx="3054900" cy="24099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5"/>
          <p:cNvSpPr/>
          <p:nvPr/>
        </p:nvSpPr>
        <p:spPr>
          <a:xfrm>
            <a:off x="5805025" y="2659925"/>
            <a:ext cx="3229500" cy="2483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5"/>
          <p:cNvSpPr txBox="1"/>
          <p:nvPr/>
        </p:nvSpPr>
        <p:spPr>
          <a:xfrm>
            <a:off x="4497125" y="2668325"/>
            <a:ext cx="921600" cy="3210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PDF</a:t>
            </a:r>
            <a:endParaRPr b="1"/>
          </a:p>
          <a:p>
            <a:pPr marL="0" lvl="0" indent="0" algn="ctr" rtl="0">
              <a:spcBef>
                <a:spcPts val="0"/>
              </a:spcBef>
              <a:spcAft>
                <a:spcPts val="0"/>
              </a:spcAft>
              <a:buNone/>
            </a:pPr>
            <a:r>
              <a:rPr lang="en"/>
              <a:t>(with binned x-axis)</a:t>
            </a:r>
            <a:endParaRPr/>
          </a:p>
        </p:txBody>
      </p:sp>
      <p:sp>
        <p:nvSpPr>
          <p:cNvPr id="563" name="Google Shape;563;p75"/>
          <p:cNvSpPr txBox="1"/>
          <p:nvPr/>
        </p:nvSpPr>
        <p:spPr>
          <a:xfrm>
            <a:off x="3910522" y="2820725"/>
            <a:ext cx="834000" cy="321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 </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76"/>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342900" marR="0" lvl="0" indent="-165100" algn="l" rtl="0">
              <a:spcBef>
                <a:spcPts val="56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spcBef>
                <a:spcPts val="560"/>
              </a:spcBef>
              <a:spcAft>
                <a:spcPts val="1600"/>
              </a:spcAft>
              <a:buClr>
                <a:schemeClr val="dk1"/>
              </a:buClr>
              <a:buFont typeface="Arial"/>
              <a:buNone/>
            </a:pPr>
            <a:endParaRPr sz="2800" b="0" i="0" u="none" strike="noStrike" cap="none">
              <a:solidFill>
                <a:schemeClr val="dk1"/>
              </a:solidFill>
              <a:latin typeface="Calibri"/>
              <a:ea typeface="Calibri"/>
              <a:cs typeface="Calibri"/>
              <a:sym typeface="Calibri"/>
            </a:endParaRPr>
          </a:p>
        </p:txBody>
      </p:sp>
      <p:sp>
        <p:nvSpPr>
          <p:cNvPr id="569" name="Google Shape;569;p76"/>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33</a:t>
            </a:fld>
            <a:endParaRPr/>
          </a:p>
        </p:txBody>
      </p:sp>
      <p:sp>
        <p:nvSpPr>
          <p:cNvPr id="570" name="Google Shape;570;p76"/>
          <p:cNvSpPr txBox="1">
            <a:spLocks noGrp="1"/>
          </p:cNvSpPr>
          <p:nvPr>
            <p:ph type="title"/>
          </p:nvPr>
        </p:nvSpPr>
        <p:spPr>
          <a:xfrm>
            <a:off x="638150" y="967975"/>
            <a:ext cx="78852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2500" b="1">
                <a:solidFill>
                  <a:srgbClr val="FF0000"/>
                </a:solidFill>
              </a:rPr>
              <a:t>Answer fast:</a:t>
            </a:r>
            <a:r>
              <a:rPr lang="en" sz="2500">
                <a:solidFill>
                  <a:srgbClr val="FF0000"/>
                </a:solidFill>
              </a:rPr>
              <a:t> which time series has a higher mean value?</a:t>
            </a:r>
            <a:endParaRPr sz="2500">
              <a:solidFill>
                <a:srgbClr val="FF0000"/>
              </a:solidFill>
            </a:endParaRPr>
          </a:p>
        </p:txBody>
      </p:sp>
      <p:pic>
        <p:nvPicPr>
          <p:cNvPr id="571" name="Google Shape;571;p76"/>
          <p:cNvPicPr preferRelativeResize="0"/>
          <p:nvPr/>
        </p:nvPicPr>
        <p:blipFill>
          <a:blip r:embed="rId3">
            <a:alphaModFix/>
          </a:blip>
          <a:stretch>
            <a:fillRect/>
          </a:stretch>
        </p:blipFill>
        <p:spPr>
          <a:xfrm>
            <a:off x="327800" y="1838660"/>
            <a:ext cx="3825188" cy="3215800"/>
          </a:xfrm>
          <a:prstGeom prst="rect">
            <a:avLst/>
          </a:prstGeom>
          <a:noFill/>
          <a:ln>
            <a:noFill/>
          </a:ln>
        </p:spPr>
      </p:pic>
      <p:pic>
        <p:nvPicPr>
          <p:cNvPr id="572" name="Google Shape;572;p76"/>
          <p:cNvPicPr preferRelativeResize="0"/>
          <p:nvPr/>
        </p:nvPicPr>
        <p:blipFill>
          <a:blip r:embed="rId4">
            <a:alphaModFix/>
          </a:blip>
          <a:stretch>
            <a:fillRect/>
          </a:stretch>
        </p:blipFill>
        <p:spPr>
          <a:xfrm>
            <a:off x="4821075" y="1825375"/>
            <a:ext cx="3767339" cy="3215800"/>
          </a:xfrm>
          <a:prstGeom prst="rect">
            <a:avLst/>
          </a:prstGeom>
          <a:noFill/>
          <a:ln>
            <a:noFill/>
          </a:ln>
        </p:spPr>
      </p:pic>
      <p:sp>
        <p:nvSpPr>
          <p:cNvPr id="573" name="Google Shape;573;p76"/>
          <p:cNvSpPr/>
          <p:nvPr/>
        </p:nvSpPr>
        <p:spPr>
          <a:xfrm>
            <a:off x="251067" y="1853275"/>
            <a:ext cx="503350" cy="3007265"/>
          </a:xfrm>
          <a:custGeom>
            <a:avLst/>
            <a:gdLst/>
            <a:ahLst/>
            <a:cxnLst/>
            <a:rect l="l" t="t" r="r" b="b"/>
            <a:pathLst>
              <a:path w="20134" h="102602" extrusionOk="0">
                <a:moveTo>
                  <a:pt x="12034" y="0"/>
                </a:moveTo>
                <a:cubicBezTo>
                  <a:pt x="17637" y="22390"/>
                  <a:pt x="22295" y="46038"/>
                  <a:pt x="19028" y="68886"/>
                </a:cubicBezTo>
                <a:cubicBezTo>
                  <a:pt x="17325" y="80799"/>
                  <a:pt x="17610" y="104435"/>
                  <a:pt x="5740" y="102455"/>
                </a:cubicBezTo>
                <a:cubicBezTo>
                  <a:pt x="1885" y="101812"/>
                  <a:pt x="2674" y="95149"/>
                  <a:pt x="2243" y="91265"/>
                </a:cubicBezTo>
                <a:cubicBezTo>
                  <a:pt x="764" y="77930"/>
                  <a:pt x="-721" y="64414"/>
                  <a:pt x="495" y="51053"/>
                </a:cubicBezTo>
                <a:cubicBezTo>
                  <a:pt x="2010" y="34408"/>
                  <a:pt x="-5379" y="2098"/>
                  <a:pt x="11335" y="2098"/>
                </a:cubicBezTo>
              </a:path>
            </a:pathLst>
          </a:custGeom>
          <a:noFill/>
          <a:ln w="38100" cap="flat" cmpd="sng">
            <a:solidFill>
              <a:srgbClr val="FF0000"/>
            </a:solidFill>
            <a:prstDash val="solid"/>
            <a:round/>
            <a:headEnd type="none" w="med" len="med"/>
            <a:tailEnd type="none" w="med" len="med"/>
          </a:ln>
        </p:spPr>
        <p:txBody>
          <a:bodyPr/>
          <a:lstStyle/>
          <a:p>
            <a:endParaRPr lang="en-CH"/>
          </a:p>
        </p:txBody>
      </p:sp>
      <p:sp>
        <p:nvSpPr>
          <p:cNvPr id="574" name="Google Shape;574;p76"/>
          <p:cNvSpPr/>
          <p:nvPr/>
        </p:nvSpPr>
        <p:spPr>
          <a:xfrm>
            <a:off x="4678075" y="1853275"/>
            <a:ext cx="503350" cy="3007265"/>
          </a:xfrm>
          <a:custGeom>
            <a:avLst/>
            <a:gdLst/>
            <a:ahLst/>
            <a:cxnLst/>
            <a:rect l="l" t="t" r="r" b="b"/>
            <a:pathLst>
              <a:path w="20134" h="102602" extrusionOk="0">
                <a:moveTo>
                  <a:pt x="12034" y="0"/>
                </a:moveTo>
                <a:cubicBezTo>
                  <a:pt x="17637" y="22390"/>
                  <a:pt x="22295" y="46038"/>
                  <a:pt x="19028" y="68886"/>
                </a:cubicBezTo>
                <a:cubicBezTo>
                  <a:pt x="17325" y="80799"/>
                  <a:pt x="17610" y="104435"/>
                  <a:pt x="5740" y="102455"/>
                </a:cubicBezTo>
                <a:cubicBezTo>
                  <a:pt x="1885" y="101812"/>
                  <a:pt x="2674" y="95149"/>
                  <a:pt x="2243" y="91265"/>
                </a:cubicBezTo>
                <a:cubicBezTo>
                  <a:pt x="764" y="77930"/>
                  <a:pt x="-721" y="64414"/>
                  <a:pt x="495" y="51053"/>
                </a:cubicBezTo>
                <a:cubicBezTo>
                  <a:pt x="2010" y="34408"/>
                  <a:pt x="-5379" y="2098"/>
                  <a:pt x="11335" y="2098"/>
                </a:cubicBezTo>
              </a:path>
            </a:pathLst>
          </a:custGeom>
          <a:noFill/>
          <a:ln w="38100" cap="flat" cmpd="sng">
            <a:solidFill>
              <a:srgbClr val="FF0000"/>
            </a:solidFill>
            <a:prstDash val="solid"/>
            <a:round/>
            <a:headEnd type="none" w="med" len="med"/>
            <a:tailEnd type="none" w="med" len="med"/>
          </a:ln>
        </p:spPr>
        <p:txBody>
          <a:bodyPr/>
          <a:lstStyle/>
          <a:p>
            <a:endParaRPr lang="en-CH"/>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7"/>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342900" marR="0" lvl="0" indent="-165100" algn="l" rtl="0">
              <a:spcBef>
                <a:spcPts val="56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spcBef>
                <a:spcPts val="560"/>
              </a:spcBef>
              <a:spcAft>
                <a:spcPts val="1600"/>
              </a:spcAft>
              <a:buClr>
                <a:schemeClr val="dk1"/>
              </a:buClr>
              <a:buFont typeface="Arial"/>
              <a:buNone/>
            </a:pPr>
            <a:endParaRPr sz="2800" b="0" i="0" u="none" strike="noStrike" cap="none">
              <a:solidFill>
                <a:schemeClr val="dk1"/>
              </a:solidFill>
              <a:latin typeface="Calibri"/>
              <a:ea typeface="Calibri"/>
              <a:cs typeface="Calibri"/>
              <a:sym typeface="Calibri"/>
            </a:endParaRPr>
          </a:p>
        </p:txBody>
      </p:sp>
      <p:sp>
        <p:nvSpPr>
          <p:cNvPr id="580" name="Google Shape;580;p77"/>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34</a:t>
            </a:fld>
            <a:endParaRPr/>
          </a:p>
        </p:txBody>
      </p:sp>
      <p:sp>
        <p:nvSpPr>
          <p:cNvPr id="581" name="Google Shape;581;p77"/>
          <p:cNvSpPr txBox="1">
            <a:spLocks noGrp="1"/>
          </p:cNvSpPr>
          <p:nvPr>
            <p:ph type="title"/>
          </p:nvPr>
        </p:nvSpPr>
        <p:spPr>
          <a:xfrm>
            <a:off x="638150" y="967975"/>
            <a:ext cx="78852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2500" b="1">
                <a:solidFill>
                  <a:srgbClr val="FF0000"/>
                </a:solidFill>
              </a:rPr>
              <a:t>Answer fast:</a:t>
            </a:r>
            <a:r>
              <a:rPr lang="en" sz="2500">
                <a:solidFill>
                  <a:srgbClr val="FF0000"/>
                </a:solidFill>
              </a:rPr>
              <a:t> which time series has a higher mean value?</a:t>
            </a:r>
            <a:endParaRPr sz="2500">
              <a:solidFill>
                <a:srgbClr val="FF0000"/>
              </a:solidFill>
            </a:endParaRPr>
          </a:p>
        </p:txBody>
      </p:sp>
      <p:pic>
        <p:nvPicPr>
          <p:cNvPr id="582" name="Google Shape;582;p77"/>
          <p:cNvPicPr preferRelativeResize="0"/>
          <p:nvPr/>
        </p:nvPicPr>
        <p:blipFill rotWithShape="1">
          <a:blip r:embed="rId3">
            <a:alphaModFix/>
          </a:blip>
          <a:srcRect t="816" b="816"/>
          <a:stretch/>
        </p:blipFill>
        <p:spPr>
          <a:xfrm>
            <a:off x="327800" y="1838660"/>
            <a:ext cx="3825187" cy="3215801"/>
          </a:xfrm>
          <a:prstGeom prst="rect">
            <a:avLst/>
          </a:prstGeom>
          <a:noFill/>
          <a:ln>
            <a:noFill/>
          </a:ln>
        </p:spPr>
      </p:pic>
      <p:pic>
        <p:nvPicPr>
          <p:cNvPr id="583" name="Google Shape;583;p77"/>
          <p:cNvPicPr preferRelativeResize="0"/>
          <p:nvPr/>
        </p:nvPicPr>
        <p:blipFill rotWithShape="1">
          <a:blip r:embed="rId4">
            <a:alphaModFix/>
          </a:blip>
          <a:srcRect l="602" r="602"/>
          <a:stretch/>
        </p:blipFill>
        <p:spPr>
          <a:xfrm>
            <a:off x="4821075" y="1825375"/>
            <a:ext cx="3767339" cy="3215800"/>
          </a:xfrm>
          <a:prstGeom prst="rect">
            <a:avLst/>
          </a:prstGeom>
          <a:noFill/>
          <a:ln>
            <a:noFill/>
          </a:ln>
        </p:spPr>
      </p:pic>
      <p:sp>
        <p:nvSpPr>
          <p:cNvPr id="584" name="Google Shape;584;p77"/>
          <p:cNvSpPr/>
          <p:nvPr/>
        </p:nvSpPr>
        <p:spPr>
          <a:xfrm>
            <a:off x="182275" y="1853275"/>
            <a:ext cx="503350" cy="3007265"/>
          </a:xfrm>
          <a:custGeom>
            <a:avLst/>
            <a:gdLst/>
            <a:ahLst/>
            <a:cxnLst/>
            <a:rect l="l" t="t" r="r" b="b"/>
            <a:pathLst>
              <a:path w="20134" h="102602" extrusionOk="0">
                <a:moveTo>
                  <a:pt x="12034" y="0"/>
                </a:moveTo>
                <a:cubicBezTo>
                  <a:pt x="17637" y="22390"/>
                  <a:pt x="22295" y="46038"/>
                  <a:pt x="19028" y="68886"/>
                </a:cubicBezTo>
                <a:cubicBezTo>
                  <a:pt x="17325" y="80799"/>
                  <a:pt x="17610" y="104435"/>
                  <a:pt x="5740" y="102455"/>
                </a:cubicBezTo>
                <a:cubicBezTo>
                  <a:pt x="1885" y="101812"/>
                  <a:pt x="2674" y="95149"/>
                  <a:pt x="2243" y="91265"/>
                </a:cubicBezTo>
                <a:cubicBezTo>
                  <a:pt x="764" y="77930"/>
                  <a:pt x="-721" y="64414"/>
                  <a:pt x="495" y="51053"/>
                </a:cubicBezTo>
                <a:cubicBezTo>
                  <a:pt x="2010" y="34408"/>
                  <a:pt x="-5379" y="2098"/>
                  <a:pt x="11335" y="2098"/>
                </a:cubicBezTo>
              </a:path>
            </a:pathLst>
          </a:custGeom>
          <a:noFill/>
          <a:ln w="38100" cap="flat" cmpd="sng">
            <a:solidFill>
              <a:srgbClr val="FF0000"/>
            </a:solidFill>
            <a:prstDash val="solid"/>
            <a:round/>
            <a:headEnd type="none" w="med" len="med"/>
            <a:tailEnd type="none" w="med" len="med"/>
          </a:ln>
        </p:spPr>
        <p:txBody>
          <a:bodyPr/>
          <a:lstStyle/>
          <a:p>
            <a:endParaRPr lang="en-CH"/>
          </a:p>
        </p:txBody>
      </p:sp>
      <p:sp>
        <p:nvSpPr>
          <p:cNvPr id="585" name="Google Shape;585;p77"/>
          <p:cNvSpPr/>
          <p:nvPr/>
        </p:nvSpPr>
        <p:spPr>
          <a:xfrm>
            <a:off x="4678075" y="1853275"/>
            <a:ext cx="503350" cy="3007265"/>
          </a:xfrm>
          <a:custGeom>
            <a:avLst/>
            <a:gdLst/>
            <a:ahLst/>
            <a:cxnLst/>
            <a:rect l="l" t="t" r="r" b="b"/>
            <a:pathLst>
              <a:path w="20134" h="102602" extrusionOk="0">
                <a:moveTo>
                  <a:pt x="12034" y="0"/>
                </a:moveTo>
                <a:cubicBezTo>
                  <a:pt x="17637" y="22390"/>
                  <a:pt x="22295" y="46038"/>
                  <a:pt x="19028" y="68886"/>
                </a:cubicBezTo>
                <a:cubicBezTo>
                  <a:pt x="17325" y="80799"/>
                  <a:pt x="17610" y="104435"/>
                  <a:pt x="5740" y="102455"/>
                </a:cubicBezTo>
                <a:cubicBezTo>
                  <a:pt x="1885" y="101812"/>
                  <a:pt x="2674" y="95149"/>
                  <a:pt x="2243" y="91265"/>
                </a:cubicBezTo>
                <a:cubicBezTo>
                  <a:pt x="764" y="77930"/>
                  <a:pt x="-721" y="64414"/>
                  <a:pt x="495" y="51053"/>
                </a:cubicBezTo>
                <a:cubicBezTo>
                  <a:pt x="2010" y="34408"/>
                  <a:pt x="-5379" y="2098"/>
                  <a:pt x="11335" y="2098"/>
                </a:cubicBezTo>
              </a:path>
            </a:pathLst>
          </a:custGeom>
          <a:noFill/>
          <a:ln w="38100" cap="flat" cmpd="sng">
            <a:solidFill>
              <a:srgbClr val="FF0000"/>
            </a:solidFill>
            <a:prstDash val="solid"/>
            <a:round/>
            <a:headEnd type="none" w="med" len="med"/>
            <a:tailEnd type="none" w="med" len="med"/>
          </a:ln>
        </p:spPr>
        <p:txBody>
          <a:bodyPr/>
          <a:lstStyle/>
          <a:p>
            <a:endParaRPr lang="en-CH"/>
          </a:p>
        </p:txBody>
      </p:sp>
      <p:sp>
        <p:nvSpPr>
          <p:cNvPr id="586" name="Google Shape;586;p77"/>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500"/>
              <a:t>Use consistent axes!</a:t>
            </a:r>
            <a:endParaRPr sz="3500" b="0" i="0" u="none" strike="noStrike" cap="none">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78"/>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500"/>
              <a:t>Label your axes!</a:t>
            </a:r>
            <a:endParaRPr sz="3500" b="0" i="0" u="none" strike="noStrike" cap="none">
              <a:latin typeface="Calibri"/>
              <a:ea typeface="Calibri"/>
              <a:cs typeface="Calibri"/>
              <a:sym typeface="Calibri"/>
            </a:endParaRPr>
          </a:p>
        </p:txBody>
      </p:sp>
      <p:sp>
        <p:nvSpPr>
          <p:cNvPr id="592" name="Google Shape;592;p78"/>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35</a:t>
            </a:fld>
            <a:endParaRPr/>
          </a:p>
        </p:txBody>
      </p:sp>
      <p:pic>
        <p:nvPicPr>
          <p:cNvPr id="593" name="Google Shape;593;p78"/>
          <p:cNvPicPr preferRelativeResize="0"/>
          <p:nvPr/>
        </p:nvPicPr>
        <p:blipFill rotWithShape="1">
          <a:blip r:embed="rId3">
            <a:alphaModFix/>
          </a:blip>
          <a:srcRect t="826" b="816"/>
          <a:stretch/>
        </p:blipFill>
        <p:spPr>
          <a:xfrm>
            <a:off x="228350" y="2277200"/>
            <a:ext cx="4168826" cy="2738299"/>
          </a:xfrm>
          <a:prstGeom prst="rect">
            <a:avLst/>
          </a:prstGeom>
          <a:noFill/>
          <a:ln>
            <a:noFill/>
          </a:ln>
        </p:spPr>
      </p:pic>
      <p:pic>
        <p:nvPicPr>
          <p:cNvPr id="594" name="Google Shape;594;p78"/>
          <p:cNvPicPr preferRelativeResize="0"/>
          <p:nvPr/>
        </p:nvPicPr>
        <p:blipFill rotWithShape="1">
          <a:blip r:embed="rId4">
            <a:alphaModFix/>
          </a:blip>
          <a:srcRect t="1437" b="1427"/>
          <a:stretch/>
        </p:blipFill>
        <p:spPr>
          <a:xfrm>
            <a:off x="4682000" y="2269631"/>
            <a:ext cx="4168824" cy="2711552"/>
          </a:xfrm>
          <a:prstGeom prst="rect">
            <a:avLst/>
          </a:prstGeom>
          <a:noFill/>
          <a:ln>
            <a:noFill/>
          </a:ln>
        </p:spPr>
      </p:pic>
      <p:pic>
        <p:nvPicPr>
          <p:cNvPr id="595" name="Google Shape;595;p78"/>
          <p:cNvPicPr preferRelativeResize="0"/>
          <p:nvPr/>
        </p:nvPicPr>
        <p:blipFill rotWithShape="1">
          <a:blip r:embed="rId5">
            <a:alphaModFix/>
          </a:blip>
          <a:srcRect l="22191"/>
          <a:stretch/>
        </p:blipFill>
        <p:spPr>
          <a:xfrm>
            <a:off x="96150" y="1074000"/>
            <a:ext cx="875774" cy="1125524"/>
          </a:xfrm>
          <a:prstGeom prst="rect">
            <a:avLst/>
          </a:prstGeom>
          <a:noFill/>
          <a:ln>
            <a:noFill/>
          </a:ln>
        </p:spPr>
      </p:pic>
      <p:pic>
        <p:nvPicPr>
          <p:cNvPr id="596" name="Google Shape;596;p78"/>
          <p:cNvPicPr preferRelativeResize="0"/>
          <p:nvPr/>
        </p:nvPicPr>
        <p:blipFill>
          <a:blip r:embed="rId6">
            <a:alphaModFix/>
          </a:blip>
          <a:stretch>
            <a:fillRect/>
          </a:stretch>
        </p:blipFill>
        <p:spPr>
          <a:xfrm>
            <a:off x="4217775" y="975024"/>
            <a:ext cx="1219100" cy="1219100"/>
          </a:xfrm>
          <a:prstGeom prst="rect">
            <a:avLst/>
          </a:prstGeom>
          <a:noFill/>
          <a:ln>
            <a:noFill/>
          </a:ln>
        </p:spPr>
      </p:pic>
      <p:pic>
        <p:nvPicPr>
          <p:cNvPr id="597" name="Google Shape;597;p78"/>
          <p:cNvPicPr preferRelativeResize="0"/>
          <p:nvPr/>
        </p:nvPicPr>
        <p:blipFill>
          <a:blip r:embed="rId7">
            <a:alphaModFix/>
          </a:blip>
          <a:stretch>
            <a:fillRect/>
          </a:stretch>
        </p:blipFill>
        <p:spPr>
          <a:xfrm>
            <a:off x="6059802" y="95250"/>
            <a:ext cx="2974675" cy="2631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7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603" name="Google Shape;603;p79"/>
          <p:cNvSpPr txBox="1"/>
          <p:nvPr/>
        </p:nvSpPr>
        <p:spPr>
          <a:xfrm>
            <a:off x="2640050" y="585500"/>
            <a:ext cx="6306900" cy="2648400"/>
          </a:xfrm>
          <a:prstGeom prst="rect">
            <a:avLst/>
          </a:prstGeom>
          <a:solidFill>
            <a:srgbClr val="FFFFFF">
              <a:alpha val="76540"/>
            </a:srgbClr>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sz="3000" b="1">
                <a:latin typeface="Helvetica Neue"/>
                <a:ea typeface="Helvetica Neue"/>
                <a:cs typeface="Helvetica Neue"/>
                <a:sym typeface="Helvetica Neue"/>
              </a:rPr>
              <a:t>THINK FOR A MINUTE:    </a:t>
            </a:r>
            <a:r>
              <a:rPr lang="en" sz="3000" b="1">
                <a:solidFill>
                  <a:srgbClr val="FFFFFF"/>
                </a:solidFill>
                <a:latin typeface="Helvetica Neue"/>
                <a:ea typeface="Helvetica Neue"/>
                <a:cs typeface="Helvetica Neue"/>
                <a:sym typeface="Helvetica Neue"/>
              </a:rPr>
              <a:t>.</a:t>
            </a:r>
            <a:r>
              <a:rPr lang="en" sz="3000" b="1">
                <a:latin typeface="Helvetica Neue"/>
                <a:ea typeface="Helvetica Neue"/>
                <a:cs typeface="Helvetica Neue"/>
                <a:sym typeface="Helvetica Neue"/>
              </a:rPr>
              <a:t>  </a:t>
            </a:r>
            <a:endParaRPr sz="3000" b="1">
              <a:latin typeface="Helvetica Neue"/>
              <a:ea typeface="Helvetica Neue"/>
              <a:cs typeface="Helvetica Neue"/>
              <a:sym typeface="Helvetica Neue"/>
            </a:endParaRPr>
          </a:p>
          <a:p>
            <a:pPr marL="0" lvl="0" indent="0" algn="ctr" rtl="0">
              <a:spcBef>
                <a:spcPts val="0"/>
              </a:spcBef>
              <a:spcAft>
                <a:spcPts val="0"/>
              </a:spcAft>
              <a:buNone/>
            </a:pPr>
            <a:endParaRPr>
              <a:latin typeface="Helvetica Neue"/>
              <a:ea typeface="Helvetica Neue"/>
              <a:cs typeface="Helvetica Neue"/>
              <a:sym typeface="Helvetica Neue"/>
            </a:endParaRPr>
          </a:p>
          <a:p>
            <a:pPr marL="0" lvl="0" indent="0" algn="ctr" rtl="0">
              <a:spcBef>
                <a:spcPts val="0"/>
              </a:spcBef>
              <a:spcAft>
                <a:spcPts val="0"/>
              </a:spcAft>
              <a:buNone/>
            </a:pPr>
            <a:endParaRPr sz="2000">
              <a:latin typeface="Helvetica Neue"/>
              <a:ea typeface="Helvetica Neue"/>
              <a:cs typeface="Helvetica Neue"/>
              <a:sym typeface="Helvetica Neue"/>
            </a:endParaRPr>
          </a:p>
          <a:p>
            <a:pPr marL="0" lvl="0" indent="0" algn="ctr" rtl="0">
              <a:spcBef>
                <a:spcPts val="0"/>
              </a:spcBef>
              <a:spcAft>
                <a:spcPts val="0"/>
              </a:spcAft>
              <a:buNone/>
            </a:pPr>
            <a:r>
              <a:rPr lang="en" sz="2000" b="1">
                <a:latin typeface="Helvetica Neue"/>
                <a:ea typeface="Helvetica Neue"/>
                <a:cs typeface="Helvetica Neue"/>
                <a:sym typeface="Helvetica Neue"/>
              </a:rPr>
              <a:t>How could we show details of</a:t>
            </a:r>
            <a:br>
              <a:rPr lang="en" sz="2000" b="1">
                <a:latin typeface="Helvetica Neue"/>
                <a:ea typeface="Helvetica Neue"/>
                <a:cs typeface="Helvetica Neue"/>
                <a:sym typeface="Helvetica Neue"/>
              </a:rPr>
            </a:br>
            <a:r>
              <a:rPr lang="en" sz="2000" b="1">
                <a:latin typeface="Helvetica Neue"/>
                <a:ea typeface="Helvetica Neue"/>
                <a:cs typeface="Helvetica Neue"/>
                <a:sym typeface="Helvetica Neue"/>
              </a:rPr>
              <a:t>both time series without using</a:t>
            </a:r>
            <a:endParaRPr sz="2000" b="1">
              <a:latin typeface="Helvetica Neue"/>
              <a:ea typeface="Helvetica Neue"/>
              <a:cs typeface="Helvetica Neue"/>
              <a:sym typeface="Helvetica Neue"/>
            </a:endParaRPr>
          </a:p>
          <a:p>
            <a:pPr marL="0" lvl="0" indent="0" algn="ctr" rtl="0">
              <a:spcBef>
                <a:spcPts val="0"/>
              </a:spcBef>
              <a:spcAft>
                <a:spcPts val="0"/>
              </a:spcAft>
              <a:buNone/>
            </a:pPr>
            <a:r>
              <a:rPr lang="en" sz="2000" b="1">
                <a:latin typeface="Helvetica Neue"/>
                <a:ea typeface="Helvetica Neue"/>
                <a:cs typeface="Helvetica Neue"/>
                <a:sym typeface="Helvetica Neue"/>
              </a:rPr>
              <a:t>different y-axes?</a:t>
            </a:r>
            <a:endParaRPr sz="2000" b="1">
              <a:latin typeface="Helvetica Neue"/>
              <a:ea typeface="Helvetica Neue"/>
              <a:cs typeface="Helvetica Neue"/>
              <a:sym typeface="Helvetica Neue"/>
            </a:endParaRPr>
          </a:p>
          <a:p>
            <a:pPr marL="0" lvl="0" indent="0" algn="l" rtl="0">
              <a:spcBef>
                <a:spcPts val="0"/>
              </a:spcBef>
              <a:spcAft>
                <a:spcPts val="0"/>
              </a:spcAft>
              <a:buNone/>
            </a:pPr>
            <a:endParaRPr sz="2000">
              <a:latin typeface="Helvetica Neue"/>
              <a:ea typeface="Helvetica Neue"/>
              <a:cs typeface="Helvetica Neue"/>
              <a:sym typeface="Helvetica Neue"/>
            </a:endParaRPr>
          </a:p>
          <a:p>
            <a:pPr marL="0" lvl="0" indent="0" algn="ctr" rtl="0">
              <a:spcBef>
                <a:spcPts val="0"/>
              </a:spcBef>
              <a:spcAft>
                <a:spcPts val="0"/>
              </a:spcAft>
              <a:buClr>
                <a:schemeClr val="dk2"/>
              </a:buClr>
              <a:buSzPts val="1100"/>
              <a:buFont typeface="Arial"/>
              <a:buNone/>
            </a:pPr>
            <a:r>
              <a:rPr lang="en" sz="1300">
                <a:solidFill>
                  <a:schemeClr val="dk2"/>
                </a:solidFill>
                <a:latin typeface="Helvetica Neue"/>
                <a:ea typeface="Helvetica Neue"/>
                <a:cs typeface="Helvetica Neue"/>
                <a:sym typeface="Helvetica Neue"/>
              </a:rPr>
              <a:t>(Feel free to discuss with your neighbor.)</a:t>
            </a:r>
            <a:endParaRPr sz="2000" b="1">
              <a:latin typeface="Helvetica Neue"/>
              <a:ea typeface="Helvetica Neue"/>
              <a:cs typeface="Helvetica Neue"/>
              <a:sym typeface="Helvetica Neue"/>
            </a:endParaRPr>
          </a:p>
        </p:txBody>
      </p:sp>
      <p:pic>
        <p:nvPicPr>
          <p:cNvPr id="604" name="Google Shape;604;p79"/>
          <p:cNvPicPr preferRelativeResize="0"/>
          <p:nvPr/>
        </p:nvPicPr>
        <p:blipFill>
          <a:blip r:embed="rId3">
            <a:alphaModFix/>
          </a:blip>
          <a:stretch>
            <a:fillRect/>
          </a:stretch>
        </p:blipFill>
        <p:spPr>
          <a:xfrm>
            <a:off x="54650" y="142650"/>
            <a:ext cx="3819776" cy="1743149"/>
          </a:xfrm>
          <a:prstGeom prst="rect">
            <a:avLst/>
          </a:prstGeom>
          <a:noFill/>
          <a:ln w="19050" cap="flat" cmpd="sng">
            <a:solidFill>
              <a:srgbClr val="000000"/>
            </a:solidFill>
            <a:prstDash val="solid"/>
            <a:round/>
            <a:headEnd type="none" w="sm" len="sm"/>
            <a:tailEnd type="none" w="sm" len="sm"/>
          </a:ln>
        </p:spPr>
      </p:pic>
      <p:cxnSp>
        <p:nvCxnSpPr>
          <p:cNvPr id="605" name="Google Shape;605;p79"/>
          <p:cNvCxnSpPr/>
          <p:nvPr/>
        </p:nvCxnSpPr>
        <p:spPr>
          <a:xfrm rot="10800000">
            <a:off x="3132825" y="1610075"/>
            <a:ext cx="763200" cy="481800"/>
          </a:xfrm>
          <a:prstGeom prst="straightConnector1">
            <a:avLst/>
          </a:prstGeom>
          <a:noFill/>
          <a:ln w="19050" cap="flat" cmpd="sng">
            <a:solidFill>
              <a:schemeClr val="dk2"/>
            </a:solidFill>
            <a:prstDash val="solid"/>
            <a:round/>
            <a:headEnd type="none" w="med" len="med"/>
            <a:tailEnd type="triangle" w="med" len="med"/>
          </a:ln>
        </p:spPr>
      </p:cxnSp>
      <p:cxnSp>
        <p:nvCxnSpPr>
          <p:cNvPr id="606" name="Google Shape;606;p79"/>
          <p:cNvCxnSpPr/>
          <p:nvPr/>
        </p:nvCxnSpPr>
        <p:spPr>
          <a:xfrm rot="10800000">
            <a:off x="2001850" y="1678275"/>
            <a:ext cx="1917000" cy="5826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80"/>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342900" marR="0" lvl="0" indent="-165100" algn="l" rtl="0">
              <a:spcBef>
                <a:spcPts val="56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spcBef>
                <a:spcPts val="560"/>
              </a:spcBef>
              <a:spcAft>
                <a:spcPts val="1600"/>
              </a:spcAft>
              <a:buClr>
                <a:schemeClr val="dk1"/>
              </a:buClr>
              <a:buFont typeface="Arial"/>
              <a:buNone/>
            </a:pPr>
            <a:endParaRPr sz="2800" b="0" i="0" u="none" strike="noStrike" cap="none">
              <a:solidFill>
                <a:schemeClr val="dk1"/>
              </a:solidFill>
              <a:latin typeface="Calibri"/>
              <a:ea typeface="Calibri"/>
              <a:cs typeface="Calibri"/>
              <a:sym typeface="Calibri"/>
            </a:endParaRPr>
          </a:p>
        </p:txBody>
      </p:sp>
      <p:sp>
        <p:nvSpPr>
          <p:cNvPr id="612" name="Google Shape;612;p80"/>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37</a:t>
            </a:fld>
            <a:endParaRPr/>
          </a:p>
        </p:txBody>
      </p:sp>
      <p:pic>
        <p:nvPicPr>
          <p:cNvPr id="613" name="Google Shape;613;p80"/>
          <p:cNvPicPr preferRelativeResize="0"/>
          <p:nvPr/>
        </p:nvPicPr>
        <p:blipFill>
          <a:blip r:embed="rId3">
            <a:alphaModFix/>
          </a:blip>
          <a:stretch>
            <a:fillRect/>
          </a:stretch>
        </p:blipFill>
        <p:spPr>
          <a:xfrm>
            <a:off x="881600" y="609350"/>
            <a:ext cx="7374373" cy="4203226"/>
          </a:xfrm>
          <a:prstGeom prst="rect">
            <a:avLst/>
          </a:prstGeom>
          <a:noFill/>
          <a:ln>
            <a:noFill/>
          </a:ln>
        </p:spPr>
      </p:pic>
      <p:sp>
        <p:nvSpPr>
          <p:cNvPr id="614" name="Google Shape;614;p80"/>
          <p:cNvSpPr/>
          <p:nvPr/>
        </p:nvSpPr>
        <p:spPr>
          <a:xfrm>
            <a:off x="1073950" y="419625"/>
            <a:ext cx="503350" cy="3995065"/>
          </a:xfrm>
          <a:custGeom>
            <a:avLst/>
            <a:gdLst/>
            <a:ahLst/>
            <a:cxnLst/>
            <a:rect l="l" t="t" r="r" b="b"/>
            <a:pathLst>
              <a:path w="20134" h="102602" extrusionOk="0">
                <a:moveTo>
                  <a:pt x="12034" y="0"/>
                </a:moveTo>
                <a:cubicBezTo>
                  <a:pt x="17637" y="22390"/>
                  <a:pt x="22295" y="46038"/>
                  <a:pt x="19028" y="68886"/>
                </a:cubicBezTo>
                <a:cubicBezTo>
                  <a:pt x="17325" y="80799"/>
                  <a:pt x="17610" y="104435"/>
                  <a:pt x="5740" y="102455"/>
                </a:cubicBezTo>
                <a:cubicBezTo>
                  <a:pt x="1885" y="101812"/>
                  <a:pt x="2674" y="95149"/>
                  <a:pt x="2243" y="91265"/>
                </a:cubicBezTo>
                <a:cubicBezTo>
                  <a:pt x="764" y="77930"/>
                  <a:pt x="-721" y="64414"/>
                  <a:pt x="495" y="51053"/>
                </a:cubicBezTo>
                <a:cubicBezTo>
                  <a:pt x="2010" y="34408"/>
                  <a:pt x="-5379" y="2098"/>
                  <a:pt x="11335" y="2098"/>
                </a:cubicBezTo>
              </a:path>
            </a:pathLst>
          </a:custGeom>
          <a:noFill/>
          <a:ln w="38100" cap="flat" cmpd="sng">
            <a:solidFill>
              <a:srgbClr val="FF0000"/>
            </a:solidFill>
            <a:prstDash val="solid"/>
            <a:round/>
            <a:headEnd type="none" w="med" len="med"/>
            <a:tailEnd type="none" w="med" len="med"/>
          </a:ln>
        </p:spPr>
        <p:txBody>
          <a:bodyPr/>
          <a:lstStyle/>
          <a:p>
            <a:endParaRPr lang="en-CH"/>
          </a:p>
        </p:txBody>
      </p:sp>
      <p:sp>
        <p:nvSpPr>
          <p:cNvPr id="615" name="Google Shape;615;p80"/>
          <p:cNvSpPr txBox="1">
            <a:spLocks noGrp="1"/>
          </p:cNvSpPr>
          <p:nvPr>
            <p:ph type="title"/>
          </p:nvPr>
        </p:nvSpPr>
        <p:spPr>
          <a:xfrm>
            <a:off x="1314224" y="275750"/>
            <a:ext cx="2002200" cy="333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2400">
                <a:solidFill>
                  <a:srgbClr val="FF0000"/>
                </a:solidFill>
              </a:rPr>
              <a:t>logarithmic!</a:t>
            </a:r>
            <a:endParaRPr sz="2400" i="0" u="none" strike="noStrike" cap="none">
              <a:solidFill>
                <a:srgbClr val="FF0000"/>
              </a:solidFill>
            </a:endParaRPr>
          </a:p>
        </p:txBody>
      </p:sp>
      <p:grpSp>
        <p:nvGrpSpPr>
          <p:cNvPr id="616" name="Google Shape;616;p80"/>
          <p:cNvGrpSpPr/>
          <p:nvPr/>
        </p:nvGrpSpPr>
        <p:grpSpPr>
          <a:xfrm>
            <a:off x="2467775" y="34366"/>
            <a:ext cx="3459500" cy="1415959"/>
            <a:chOff x="2467775" y="34366"/>
            <a:chExt cx="3459500" cy="1415959"/>
          </a:xfrm>
        </p:grpSpPr>
        <p:cxnSp>
          <p:nvCxnSpPr>
            <p:cNvPr id="617" name="Google Shape;617;p80"/>
            <p:cNvCxnSpPr/>
            <p:nvPr/>
          </p:nvCxnSpPr>
          <p:spPr>
            <a:xfrm flipH="1">
              <a:off x="2467775" y="827350"/>
              <a:ext cx="1374000" cy="359700"/>
            </a:xfrm>
            <a:prstGeom prst="straightConnector1">
              <a:avLst/>
            </a:prstGeom>
            <a:noFill/>
            <a:ln w="9525" cap="flat" cmpd="sng">
              <a:solidFill>
                <a:schemeClr val="dk2"/>
              </a:solidFill>
              <a:prstDash val="solid"/>
              <a:round/>
              <a:headEnd type="none" w="med" len="med"/>
              <a:tailEnd type="triangle" w="med" len="med"/>
            </a:ln>
          </p:spPr>
        </p:cxnSp>
        <p:cxnSp>
          <p:nvCxnSpPr>
            <p:cNvPr id="618" name="Google Shape;618;p80"/>
            <p:cNvCxnSpPr/>
            <p:nvPr/>
          </p:nvCxnSpPr>
          <p:spPr>
            <a:xfrm flipH="1">
              <a:off x="3661750" y="992825"/>
              <a:ext cx="223200" cy="222900"/>
            </a:xfrm>
            <a:prstGeom prst="straightConnector1">
              <a:avLst/>
            </a:prstGeom>
            <a:noFill/>
            <a:ln w="9525" cap="flat" cmpd="sng">
              <a:solidFill>
                <a:schemeClr val="dk2"/>
              </a:solidFill>
              <a:prstDash val="solid"/>
              <a:round/>
              <a:headEnd type="none" w="med" len="med"/>
              <a:tailEnd type="triangle" w="med" len="med"/>
            </a:ln>
          </p:spPr>
        </p:cxnSp>
        <p:cxnSp>
          <p:nvCxnSpPr>
            <p:cNvPr id="619" name="Google Shape;619;p80"/>
            <p:cNvCxnSpPr/>
            <p:nvPr/>
          </p:nvCxnSpPr>
          <p:spPr>
            <a:xfrm>
              <a:off x="4654725" y="920875"/>
              <a:ext cx="129600" cy="453300"/>
            </a:xfrm>
            <a:prstGeom prst="straightConnector1">
              <a:avLst/>
            </a:prstGeom>
            <a:noFill/>
            <a:ln w="9525" cap="flat" cmpd="sng">
              <a:solidFill>
                <a:schemeClr val="dk2"/>
              </a:solidFill>
              <a:prstDash val="solid"/>
              <a:round/>
              <a:headEnd type="none" w="med" len="med"/>
              <a:tailEnd type="triangle" w="med" len="med"/>
            </a:ln>
          </p:spPr>
        </p:cxnSp>
        <p:cxnSp>
          <p:nvCxnSpPr>
            <p:cNvPr id="620" name="Google Shape;620;p80"/>
            <p:cNvCxnSpPr/>
            <p:nvPr/>
          </p:nvCxnSpPr>
          <p:spPr>
            <a:xfrm>
              <a:off x="5503675" y="978425"/>
              <a:ext cx="423600" cy="471900"/>
            </a:xfrm>
            <a:prstGeom prst="straightConnector1">
              <a:avLst/>
            </a:prstGeom>
            <a:noFill/>
            <a:ln w="9525" cap="flat" cmpd="sng">
              <a:solidFill>
                <a:schemeClr val="dk2"/>
              </a:solidFill>
              <a:prstDash val="solid"/>
              <a:round/>
              <a:headEnd type="none" w="med" len="med"/>
              <a:tailEnd type="triangle" w="med" len="med"/>
            </a:ln>
          </p:spPr>
        </p:cxnSp>
        <p:pic>
          <p:nvPicPr>
            <p:cNvPr id="621" name="Google Shape;621;p80"/>
            <p:cNvPicPr preferRelativeResize="0"/>
            <p:nvPr/>
          </p:nvPicPr>
          <p:blipFill>
            <a:blip r:embed="rId4">
              <a:alphaModFix/>
            </a:blip>
            <a:stretch>
              <a:fillRect/>
            </a:stretch>
          </p:blipFill>
          <p:spPr>
            <a:xfrm>
              <a:off x="3845650" y="34366"/>
              <a:ext cx="1801900" cy="1200375"/>
            </a:xfrm>
            <a:prstGeom prst="rect">
              <a:avLst/>
            </a:prstGeom>
            <a:noFill/>
            <a:ln>
              <a:noFill/>
            </a:ln>
          </p:spPr>
        </p:pic>
      </p:grpSp>
      <p:grpSp>
        <p:nvGrpSpPr>
          <p:cNvPr id="622" name="Google Shape;622;p80"/>
          <p:cNvGrpSpPr/>
          <p:nvPr/>
        </p:nvGrpSpPr>
        <p:grpSpPr>
          <a:xfrm>
            <a:off x="3153575" y="2131918"/>
            <a:ext cx="3459450" cy="1070907"/>
            <a:chOff x="3153575" y="2131918"/>
            <a:chExt cx="3459450" cy="1070907"/>
          </a:xfrm>
        </p:grpSpPr>
        <p:cxnSp>
          <p:nvCxnSpPr>
            <p:cNvPr id="623" name="Google Shape;623;p80"/>
            <p:cNvCxnSpPr/>
            <p:nvPr/>
          </p:nvCxnSpPr>
          <p:spPr>
            <a:xfrm>
              <a:off x="5340525" y="2673475"/>
              <a:ext cx="129600" cy="453300"/>
            </a:xfrm>
            <a:prstGeom prst="straightConnector1">
              <a:avLst/>
            </a:prstGeom>
            <a:noFill/>
            <a:ln w="9525" cap="flat" cmpd="sng">
              <a:solidFill>
                <a:schemeClr val="dk2"/>
              </a:solidFill>
              <a:prstDash val="solid"/>
              <a:round/>
              <a:headEnd type="none" w="med" len="med"/>
              <a:tailEnd type="triangle" w="med" len="med"/>
            </a:ln>
          </p:spPr>
        </p:cxnSp>
        <p:cxnSp>
          <p:nvCxnSpPr>
            <p:cNvPr id="624" name="Google Shape;624;p80"/>
            <p:cNvCxnSpPr/>
            <p:nvPr/>
          </p:nvCxnSpPr>
          <p:spPr>
            <a:xfrm flipH="1">
              <a:off x="3153575" y="2579950"/>
              <a:ext cx="1374000" cy="359700"/>
            </a:xfrm>
            <a:prstGeom prst="straightConnector1">
              <a:avLst/>
            </a:prstGeom>
            <a:noFill/>
            <a:ln w="9525" cap="flat" cmpd="sng">
              <a:solidFill>
                <a:schemeClr val="dk2"/>
              </a:solidFill>
              <a:prstDash val="solid"/>
              <a:round/>
              <a:headEnd type="none" w="med" len="med"/>
              <a:tailEnd type="triangle" w="med" len="med"/>
            </a:ln>
          </p:spPr>
        </p:cxnSp>
        <p:cxnSp>
          <p:nvCxnSpPr>
            <p:cNvPr id="625" name="Google Shape;625;p80"/>
            <p:cNvCxnSpPr/>
            <p:nvPr/>
          </p:nvCxnSpPr>
          <p:spPr>
            <a:xfrm flipH="1">
              <a:off x="4347550" y="2745425"/>
              <a:ext cx="223200" cy="222900"/>
            </a:xfrm>
            <a:prstGeom prst="straightConnector1">
              <a:avLst/>
            </a:prstGeom>
            <a:noFill/>
            <a:ln w="9525" cap="flat" cmpd="sng">
              <a:solidFill>
                <a:schemeClr val="dk2"/>
              </a:solidFill>
              <a:prstDash val="solid"/>
              <a:round/>
              <a:headEnd type="none" w="med" len="med"/>
              <a:tailEnd type="triangle" w="med" len="med"/>
            </a:ln>
          </p:spPr>
        </p:cxnSp>
        <p:cxnSp>
          <p:nvCxnSpPr>
            <p:cNvPr id="626" name="Google Shape;626;p80"/>
            <p:cNvCxnSpPr/>
            <p:nvPr/>
          </p:nvCxnSpPr>
          <p:spPr>
            <a:xfrm>
              <a:off x="5949725" y="2640325"/>
              <a:ext cx="663300" cy="562500"/>
            </a:xfrm>
            <a:prstGeom prst="straightConnector1">
              <a:avLst/>
            </a:prstGeom>
            <a:noFill/>
            <a:ln w="9525" cap="flat" cmpd="sng">
              <a:solidFill>
                <a:schemeClr val="dk2"/>
              </a:solidFill>
              <a:prstDash val="solid"/>
              <a:round/>
              <a:headEnd type="none" w="med" len="med"/>
              <a:tailEnd type="triangle" w="med" len="med"/>
            </a:ln>
          </p:spPr>
        </p:cxnSp>
        <p:pic>
          <p:nvPicPr>
            <p:cNvPr id="627" name="Google Shape;627;p80"/>
            <p:cNvPicPr preferRelativeResize="0"/>
            <p:nvPr/>
          </p:nvPicPr>
          <p:blipFill>
            <a:blip r:embed="rId5">
              <a:alphaModFix/>
            </a:blip>
            <a:stretch>
              <a:fillRect/>
            </a:stretch>
          </p:blipFill>
          <p:spPr>
            <a:xfrm>
              <a:off x="4525224" y="2131918"/>
              <a:ext cx="1563826" cy="879657"/>
            </a:xfrm>
            <a:prstGeom prst="rect">
              <a:avLst/>
            </a:prstGeom>
            <a:noFill/>
            <a:ln>
              <a:noFill/>
            </a:ln>
          </p:spPr>
        </p:pic>
      </p:grpSp>
      <p:sp>
        <p:nvSpPr>
          <p:cNvPr id="628" name="Google Shape;628;p80"/>
          <p:cNvSpPr/>
          <p:nvPr/>
        </p:nvSpPr>
        <p:spPr>
          <a:xfrm>
            <a:off x="1507250" y="232950"/>
            <a:ext cx="1667100" cy="42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2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8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342900" marR="0" lvl="0" indent="-165100" algn="l" rtl="0">
              <a:spcBef>
                <a:spcPts val="56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spcBef>
                <a:spcPts val="560"/>
              </a:spcBef>
              <a:spcAft>
                <a:spcPts val="1600"/>
              </a:spcAft>
              <a:buClr>
                <a:schemeClr val="dk1"/>
              </a:buClr>
              <a:buFont typeface="Arial"/>
              <a:buNone/>
            </a:pPr>
            <a:endParaRPr sz="2800" b="0" i="0" u="none" strike="noStrike" cap="none">
              <a:solidFill>
                <a:schemeClr val="dk1"/>
              </a:solidFill>
              <a:latin typeface="Calibri"/>
              <a:ea typeface="Calibri"/>
              <a:cs typeface="Calibri"/>
              <a:sym typeface="Calibri"/>
            </a:endParaRPr>
          </a:p>
        </p:txBody>
      </p:sp>
      <p:sp>
        <p:nvSpPr>
          <p:cNvPr id="634" name="Google Shape;634;p81"/>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38</a:t>
            </a:fld>
            <a:endParaRPr/>
          </a:p>
        </p:txBody>
      </p:sp>
      <p:sp>
        <p:nvSpPr>
          <p:cNvPr id="635" name="Google Shape;635;p81"/>
          <p:cNvSpPr txBox="1">
            <a:spLocks noGrp="1"/>
          </p:cNvSpPr>
          <p:nvPr>
            <p:ph type="title"/>
          </p:nvPr>
        </p:nvSpPr>
        <p:spPr>
          <a:xfrm>
            <a:off x="638150" y="739375"/>
            <a:ext cx="78852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2500">
                <a:solidFill>
                  <a:srgbClr val="999999"/>
                </a:solidFill>
              </a:rPr>
              <a:t>Which beer is more popular, </a:t>
            </a:r>
            <a:r>
              <a:rPr lang="en" sz="2500"/>
              <a:t>Guinness</a:t>
            </a:r>
            <a:r>
              <a:rPr lang="en" sz="2500">
                <a:solidFill>
                  <a:srgbClr val="999999"/>
                </a:solidFill>
              </a:rPr>
              <a:t> or </a:t>
            </a:r>
            <a:r>
              <a:rPr lang="en" sz="2500">
                <a:solidFill>
                  <a:srgbClr val="FF0000"/>
                </a:solidFill>
              </a:rPr>
              <a:t>Paulaner</a:t>
            </a:r>
            <a:r>
              <a:rPr lang="en" sz="2500">
                <a:solidFill>
                  <a:srgbClr val="999999"/>
                </a:solidFill>
              </a:rPr>
              <a:t>?</a:t>
            </a:r>
            <a:endParaRPr sz="2500">
              <a:solidFill>
                <a:srgbClr val="999999"/>
              </a:solidFill>
            </a:endParaRPr>
          </a:p>
        </p:txBody>
      </p:sp>
      <p:pic>
        <p:nvPicPr>
          <p:cNvPr id="636" name="Google Shape;636;p81"/>
          <p:cNvPicPr preferRelativeResize="0"/>
          <p:nvPr/>
        </p:nvPicPr>
        <p:blipFill>
          <a:blip r:embed="rId3">
            <a:alphaModFix/>
          </a:blip>
          <a:stretch>
            <a:fillRect/>
          </a:stretch>
        </p:blipFill>
        <p:spPr>
          <a:xfrm>
            <a:off x="141649" y="2062100"/>
            <a:ext cx="2877251" cy="2451576"/>
          </a:xfrm>
          <a:prstGeom prst="rect">
            <a:avLst/>
          </a:prstGeom>
          <a:noFill/>
          <a:ln>
            <a:noFill/>
          </a:ln>
        </p:spPr>
      </p:pic>
      <p:pic>
        <p:nvPicPr>
          <p:cNvPr id="637" name="Google Shape;637;p81"/>
          <p:cNvPicPr preferRelativeResize="0"/>
          <p:nvPr/>
        </p:nvPicPr>
        <p:blipFill rotWithShape="1">
          <a:blip r:embed="rId4">
            <a:alphaModFix/>
          </a:blip>
          <a:srcRect t="475" b="475"/>
          <a:stretch/>
        </p:blipFill>
        <p:spPr>
          <a:xfrm>
            <a:off x="3229502" y="2062101"/>
            <a:ext cx="2877249" cy="2451574"/>
          </a:xfrm>
          <a:prstGeom prst="rect">
            <a:avLst/>
          </a:prstGeom>
          <a:noFill/>
          <a:ln>
            <a:noFill/>
          </a:ln>
        </p:spPr>
      </p:pic>
      <p:pic>
        <p:nvPicPr>
          <p:cNvPr id="638" name="Google Shape;638;p81"/>
          <p:cNvPicPr preferRelativeResize="0"/>
          <p:nvPr/>
        </p:nvPicPr>
        <p:blipFill>
          <a:blip r:embed="rId5">
            <a:alphaModFix/>
          </a:blip>
          <a:stretch>
            <a:fillRect/>
          </a:stretch>
        </p:blipFill>
        <p:spPr>
          <a:xfrm>
            <a:off x="6195148" y="2051762"/>
            <a:ext cx="2877249" cy="2467674"/>
          </a:xfrm>
          <a:prstGeom prst="rect">
            <a:avLst/>
          </a:prstGeom>
          <a:noFill/>
          <a:ln>
            <a:noFill/>
          </a:ln>
        </p:spPr>
      </p:pic>
      <p:sp>
        <p:nvSpPr>
          <p:cNvPr id="639" name="Google Shape;639;p8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500"/>
              <a:t>Show data uncertainty!</a:t>
            </a:r>
            <a:endParaRPr sz="3500" b="0" i="0" u="none" strike="noStrike" cap="none">
              <a:latin typeface="Calibri"/>
              <a:ea typeface="Calibri"/>
              <a:cs typeface="Calibri"/>
              <a:sym typeface="Calibri"/>
            </a:endParaRPr>
          </a:p>
        </p:txBody>
      </p:sp>
      <p:cxnSp>
        <p:nvCxnSpPr>
          <p:cNvPr id="640" name="Google Shape;640;p81"/>
          <p:cNvCxnSpPr/>
          <p:nvPr/>
        </p:nvCxnSpPr>
        <p:spPr>
          <a:xfrm flipH="1">
            <a:off x="6010575" y="1792950"/>
            <a:ext cx="2023500" cy="725700"/>
          </a:xfrm>
          <a:prstGeom prst="straightConnector1">
            <a:avLst/>
          </a:prstGeom>
          <a:noFill/>
          <a:ln w="9525" cap="flat" cmpd="sng">
            <a:solidFill>
              <a:srgbClr val="000000"/>
            </a:solidFill>
            <a:prstDash val="solid"/>
            <a:round/>
            <a:headEnd type="none" w="med" len="med"/>
            <a:tailEnd type="triangle" w="med" len="med"/>
          </a:ln>
        </p:spPr>
      </p:cxnSp>
      <p:sp>
        <p:nvSpPr>
          <p:cNvPr id="641" name="Google Shape;641;p81"/>
          <p:cNvSpPr txBox="1">
            <a:spLocks noGrp="1"/>
          </p:cNvSpPr>
          <p:nvPr>
            <p:ph type="title"/>
          </p:nvPr>
        </p:nvSpPr>
        <p:spPr>
          <a:xfrm>
            <a:off x="7730216" y="1485938"/>
            <a:ext cx="1254900" cy="333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1500"/>
              <a:t>“error bars”</a:t>
            </a:r>
            <a:endParaRPr sz="1500" i="0" u="none" strike="noStrike" cap="non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82"/>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500"/>
              <a:t>Consider using small multiples!</a:t>
            </a:r>
            <a:endParaRPr sz="3500" b="0" i="0" u="none" strike="noStrike" cap="none">
              <a:latin typeface="Calibri"/>
              <a:ea typeface="Calibri"/>
              <a:cs typeface="Calibri"/>
              <a:sym typeface="Calibri"/>
            </a:endParaRPr>
          </a:p>
        </p:txBody>
      </p:sp>
      <p:pic>
        <p:nvPicPr>
          <p:cNvPr id="647" name="Google Shape;647;p82"/>
          <p:cNvPicPr preferRelativeResize="0"/>
          <p:nvPr/>
        </p:nvPicPr>
        <p:blipFill>
          <a:blip r:embed="rId3">
            <a:alphaModFix/>
          </a:blip>
          <a:stretch>
            <a:fillRect/>
          </a:stretch>
        </p:blipFill>
        <p:spPr>
          <a:xfrm>
            <a:off x="152400" y="1063378"/>
            <a:ext cx="8839200" cy="2889869"/>
          </a:xfrm>
          <a:prstGeom prst="rect">
            <a:avLst/>
          </a:prstGeom>
          <a:noFill/>
          <a:ln>
            <a:noFill/>
          </a:ln>
        </p:spPr>
      </p:pic>
      <p:sp>
        <p:nvSpPr>
          <p:cNvPr id="648" name="Google Shape;648;p82"/>
          <p:cNvSpPr txBox="1">
            <a:spLocks noGrp="1"/>
          </p:cNvSpPr>
          <p:nvPr>
            <p:ph type="title"/>
          </p:nvPr>
        </p:nvSpPr>
        <p:spPr>
          <a:xfrm>
            <a:off x="457200" y="40921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500">
                <a:solidFill>
                  <a:srgbClr val="00FF00"/>
                </a:solidFill>
              </a:rPr>
              <a:t>Use colors consistently!</a:t>
            </a:r>
            <a:endParaRPr sz="3500" b="0" i="0" u="none" strike="noStrike" cap="none">
              <a:solidFill>
                <a:srgbClr val="00FF00"/>
              </a:solidFill>
              <a:latin typeface="Calibri"/>
              <a:ea typeface="Calibri"/>
              <a:cs typeface="Calibri"/>
              <a:sym typeface="Calibri"/>
            </a:endParaRPr>
          </a:p>
        </p:txBody>
      </p:sp>
      <p:grpSp>
        <p:nvGrpSpPr>
          <p:cNvPr id="649" name="Google Shape;649;p82"/>
          <p:cNvGrpSpPr/>
          <p:nvPr/>
        </p:nvGrpSpPr>
        <p:grpSpPr>
          <a:xfrm>
            <a:off x="110905" y="2780468"/>
            <a:ext cx="6099562" cy="944400"/>
            <a:chOff x="110905" y="2780468"/>
            <a:chExt cx="6099562" cy="944400"/>
          </a:xfrm>
        </p:grpSpPr>
        <p:sp>
          <p:nvSpPr>
            <p:cNvPr id="650" name="Google Shape;650;p82"/>
            <p:cNvSpPr/>
            <p:nvPr/>
          </p:nvSpPr>
          <p:spPr>
            <a:xfrm>
              <a:off x="110905" y="2780468"/>
              <a:ext cx="1612300" cy="944400"/>
            </a:xfrm>
            <a:custGeom>
              <a:avLst/>
              <a:gdLst/>
              <a:ahLst/>
              <a:cxnLst/>
              <a:rect l="l" t="t" r="r" b="b"/>
              <a:pathLst>
                <a:path w="64492" h="37776" extrusionOk="0">
                  <a:moveTo>
                    <a:pt x="55670" y="5920"/>
                  </a:moveTo>
                  <a:cubicBezTo>
                    <a:pt x="38717" y="258"/>
                    <a:pt x="16350" y="-4125"/>
                    <a:pt x="2053" y="6603"/>
                  </a:cubicBezTo>
                  <a:cubicBezTo>
                    <a:pt x="-1418" y="9207"/>
                    <a:pt x="548" y="15267"/>
                    <a:pt x="1028" y="19580"/>
                  </a:cubicBezTo>
                  <a:cubicBezTo>
                    <a:pt x="2810" y="35590"/>
                    <a:pt x="30217" y="39642"/>
                    <a:pt x="46108" y="36997"/>
                  </a:cubicBezTo>
                  <a:cubicBezTo>
                    <a:pt x="53119" y="35830"/>
                    <a:pt x="63041" y="32739"/>
                    <a:pt x="64208" y="25728"/>
                  </a:cubicBezTo>
                  <a:cubicBezTo>
                    <a:pt x="65345" y="18897"/>
                    <a:pt x="60841" y="10379"/>
                    <a:pt x="54646" y="7286"/>
                  </a:cubicBezTo>
                </a:path>
              </a:pathLst>
            </a:custGeom>
            <a:noFill/>
            <a:ln w="38100" cap="flat" cmpd="sng">
              <a:solidFill>
                <a:srgbClr val="00FF00"/>
              </a:solidFill>
              <a:prstDash val="solid"/>
              <a:round/>
              <a:headEnd type="none" w="med" len="med"/>
              <a:tailEnd type="none" w="med" len="med"/>
            </a:ln>
          </p:spPr>
          <p:txBody>
            <a:bodyPr/>
            <a:lstStyle/>
            <a:p>
              <a:endParaRPr lang="en-CH"/>
            </a:p>
          </p:txBody>
        </p:sp>
        <p:sp>
          <p:nvSpPr>
            <p:cNvPr id="651" name="Google Shape;651;p82"/>
            <p:cNvSpPr/>
            <p:nvPr/>
          </p:nvSpPr>
          <p:spPr>
            <a:xfrm>
              <a:off x="4598167" y="2780468"/>
              <a:ext cx="1612300" cy="944400"/>
            </a:xfrm>
            <a:custGeom>
              <a:avLst/>
              <a:gdLst/>
              <a:ahLst/>
              <a:cxnLst/>
              <a:rect l="l" t="t" r="r" b="b"/>
              <a:pathLst>
                <a:path w="64492" h="37776" extrusionOk="0">
                  <a:moveTo>
                    <a:pt x="55670" y="5920"/>
                  </a:moveTo>
                  <a:cubicBezTo>
                    <a:pt x="38717" y="258"/>
                    <a:pt x="16350" y="-4125"/>
                    <a:pt x="2053" y="6603"/>
                  </a:cubicBezTo>
                  <a:cubicBezTo>
                    <a:pt x="-1418" y="9207"/>
                    <a:pt x="548" y="15267"/>
                    <a:pt x="1028" y="19580"/>
                  </a:cubicBezTo>
                  <a:cubicBezTo>
                    <a:pt x="2810" y="35590"/>
                    <a:pt x="30217" y="39642"/>
                    <a:pt x="46108" y="36997"/>
                  </a:cubicBezTo>
                  <a:cubicBezTo>
                    <a:pt x="53119" y="35830"/>
                    <a:pt x="63041" y="32739"/>
                    <a:pt x="64208" y="25728"/>
                  </a:cubicBezTo>
                  <a:cubicBezTo>
                    <a:pt x="65345" y="18897"/>
                    <a:pt x="60841" y="10379"/>
                    <a:pt x="54646" y="7286"/>
                  </a:cubicBezTo>
                </a:path>
              </a:pathLst>
            </a:custGeom>
            <a:noFill/>
            <a:ln w="38100" cap="flat" cmpd="sng">
              <a:solidFill>
                <a:srgbClr val="00FF00"/>
              </a:solidFill>
              <a:prstDash val="solid"/>
              <a:round/>
              <a:headEnd type="none" w="med" len="med"/>
              <a:tailEnd type="none" w="med" len="med"/>
            </a:ln>
          </p:spPr>
          <p:txBody>
            <a:bodyPr/>
            <a:lstStyle/>
            <a:p>
              <a:endParaRPr lang="en-CH"/>
            </a:p>
          </p:txBody>
        </p:sp>
      </p:grpSp>
      <p:sp>
        <p:nvSpPr>
          <p:cNvPr id="652" name="Google Shape;652;p82"/>
          <p:cNvSpPr txBox="1"/>
          <p:nvPr/>
        </p:nvSpPr>
        <p:spPr>
          <a:xfrm>
            <a:off x="8389400" y="4660900"/>
            <a:ext cx="67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a:t>
            </a:r>
            <a:r>
              <a:rPr lang="en" u="sng">
                <a:solidFill>
                  <a:schemeClr val="hlink"/>
                </a:solidFill>
                <a:latin typeface="Lato"/>
                <a:ea typeface="Lato"/>
                <a:cs typeface="Lato"/>
                <a:sym typeface="Lato"/>
                <a:hlinkClick r:id="rId4"/>
              </a:rPr>
              <a:t>link</a:t>
            </a:r>
            <a:r>
              <a:rPr lang="en">
                <a:latin typeface="Lato"/>
                <a:ea typeface="Lato"/>
                <a:cs typeface="Lato"/>
                <a:sym typeface="Lato"/>
              </a:rPr>
              <a:t>]</a:t>
            </a:r>
            <a:endParaRPr>
              <a:latin typeface="Lato"/>
              <a:ea typeface="Lato"/>
              <a:cs typeface="Lato"/>
              <a:sym typeface="Lato"/>
            </a:endParaRPr>
          </a:p>
        </p:txBody>
      </p:sp>
      <p:sp>
        <p:nvSpPr>
          <p:cNvPr id="653" name="Google Shape;653;p82"/>
          <p:cNvSpPr txBox="1"/>
          <p:nvPr/>
        </p:nvSpPr>
        <p:spPr>
          <a:xfrm rot="-5400000">
            <a:off x="-649825" y="2208733"/>
            <a:ext cx="15240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Helvetica Neue"/>
                <a:ea typeface="Helvetica Neue"/>
                <a:cs typeface="Helvetica Neue"/>
                <a:sym typeface="Helvetica Neue"/>
              </a:rPr>
              <a:t>Media attention</a:t>
            </a:r>
            <a:endParaRPr sz="900">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7"/>
          <p:cNvSpPr txBox="1"/>
          <p:nvPr/>
        </p:nvSpPr>
        <p:spPr>
          <a:xfrm>
            <a:off x="303300" y="1166300"/>
            <a:ext cx="8662800" cy="35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Helvetica Neue"/>
                <a:ea typeface="Helvetica Neue"/>
                <a:cs typeface="Helvetica Neue"/>
                <a:sym typeface="Helvetica Neue"/>
              </a:rPr>
              <a:t>Give us feedback on this lecture here: </a:t>
            </a:r>
            <a:r>
              <a:rPr lang="en" sz="2400" u="sng">
                <a:solidFill>
                  <a:schemeClr val="hlink"/>
                </a:solidFill>
                <a:latin typeface="Helvetica Neue"/>
                <a:ea typeface="Helvetica Neue"/>
                <a:cs typeface="Helvetica Neue"/>
                <a:sym typeface="Helvetica Neue"/>
                <a:hlinkClick r:id="rId3"/>
              </a:rPr>
              <a:t>https://go.epfl.ch/ada2023-lec3-feedback</a:t>
            </a:r>
            <a:r>
              <a:rPr lang="en" sz="2400">
                <a:latin typeface="Helvetica Neue"/>
                <a:ea typeface="Helvetica Neue"/>
                <a:cs typeface="Helvetica Neue"/>
                <a:sym typeface="Helvetica Neue"/>
              </a:rPr>
              <a:t> </a:t>
            </a:r>
            <a:endParaRPr sz="2400">
              <a:latin typeface="Helvetica Neue"/>
              <a:ea typeface="Helvetica Neue"/>
              <a:cs typeface="Helvetica Neue"/>
              <a:sym typeface="Helvetica Neue"/>
            </a:endParaRPr>
          </a:p>
          <a:p>
            <a:pPr marL="0" lvl="0" indent="0" algn="l" rtl="0">
              <a:spcBef>
                <a:spcPts val="0"/>
              </a:spcBef>
              <a:spcAft>
                <a:spcPts val="0"/>
              </a:spcAft>
              <a:buNone/>
            </a:pPr>
            <a:endParaRPr sz="2400">
              <a:solidFill>
                <a:schemeClr val="dk2"/>
              </a:solidFill>
              <a:latin typeface="Helvetica Neue"/>
              <a:ea typeface="Helvetica Neue"/>
              <a:cs typeface="Helvetica Neue"/>
              <a:sym typeface="Helvetica Neue"/>
            </a:endParaRPr>
          </a:p>
          <a:p>
            <a:pPr marL="457200" lvl="0" indent="-381000" algn="l" rtl="0">
              <a:spcBef>
                <a:spcPts val="0"/>
              </a:spcBef>
              <a:spcAft>
                <a:spcPts val="0"/>
              </a:spcAft>
              <a:buSzPts val="2400"/>
              <a:buFont typeface="Helvetica Neue"/>
              <a:buChar char="●"/>
            </a:pPr>
            <a:r>
              <a:rPr lang="en" sz="2400">
                <a:latin typeface="Helvetica Neue"/>
                <a:ea typeface="Helvetica Neue"/>
                <a:cs typeface="Helvetica Neue"/>
                <a:sym typeface="Helvetica Neue"/>
              </a:rPr>
              <a:t>What did you (not) like about this lecture?</a:t>
            </a:r>
            <a:endParaRPr sz="2400">
              <a:latin typeface="Helvetica Neue"/>
              <a:ea typeface="Helvetica Neue"/>
              <a:cs typeface="Helvetica Neue"/>
              <a:sym typeface="Helvetica Neue"/>
            </a:endParaRPr>
          </a:p>
          <a:p>
            <a:pPr marL="457200" lvl="0" indent="-381000" algn="l" rtl="0">
              <a:spcBef>
                <a:spcPts val="0"/>
              </a:spcBef>
              <a:spcAft>
                <a:spcPts val="0"/>
              </a:spcAft>
              <a:buSzPts val="2400"/>
              <a:buFont typeface="Helvetica Neue"/>
              <a:buChar char="●"/>
            </a:pPr>
            <a:r>
              <a:rPr lang="en" sz="2400">
                <a:latin typeface="Helvetica Neue"/>
                <a:ea typeface="Helvetica Neue"/>
                <a:cs typeface="Helvetica Neue"/>
                <a:sym typeface="Helvetica Neue"/>
              </a:rPr>
              <a:t>What was (not) well explained?</a:t>
            </a:r>
            <a:endParaRPr sz="2400">
              <a:latin typeface="Helvetica Neue"/>
              <a:ea typeface="Helvetica Neue"/>
              <a:cs typeface="Helvetica Neue"/>
              <a:sym typeface="Helvetica Neue"/>
            </a:endParaRPr>
          </a:p>
          <a:p>
            <a:pPr marL="457200" lvl="0" indent="-381000" algn="l" rtl="0">
              <a:spcBef>
                <a:spcPts val="0"/>
              </a:spcBef>
              <a:spcAft>
                <a:spcPts val="0"/>
              </a:spcAft>
              <a:buSzPts val="2400"/>
              <a:buFont typeface="Helvetica Neue"/>
              <a:buChar char="●"/>
            </a:pPr>
            <a:r>
              <a:rPr lang="en" sz="2400">
                <a:latin typeface="Helvetica Neue"/>
                <a:ea typeface="Helvetica Neue"/>
                <a:cs typeface="Helvetica Neue"/>
                <a:sym typeface="Helvetica Neue"/>
              </a:rPr>
              <a:t>On what would you like more (fewer) details?</a:t>
            </a:r>
            <a:endParaRPr sz="2400">
              <a:latin typeface="Helvetica Neue"/>
              <a:ea typeface="Helvetica Neue"/>
              <a:cs typeface="Helvetica Neue"/>
              <a:sym typeface="Helvetica Neue"/>
            </a:endParaRPr>
          </a:p>
          <a:p>
            <a:pPr marL="457200" lvl="0" indent="-381000" algn="l" rtl="0">
              <a:spcBef>
                <a:spcPts val="0"/>
              </a:spcBef>
              <a:spcAft>
                <a:spcPts val="0"/>
              </a:spcAft>
              <a:buSzPts val="2400"/>
              <a:buFont typeface="Helvetica Neue"/>
              <a:buChar char="●"/>
            </a:pPr>
            <a:r>
              <a:rPr lang="en" sz="2400" u="sng">
                <a:solidFill>
                  <a:schemeClr val="hlink"/>
                </a:solidFill>
                <a:latin typeface="Helvetica Neue"/>
                <a:ea typeface="Helvetica Neue"/>
                <a:cs typeface="Helvetica Neue"/>
                <a:sym typeface="Helvetica Neue"/>
                <a:hlinkClick r:id="rId4"/>
              </a:rPr>
              <a:t>What’s your favorite color, baby?</a:t>
            </a:r>
            <a:endParaRPr sz="2400">
              <a:latin typeface="Helvetica Neue"/>
              <a:ea typeface="Helvetica Neue"/>
              <a:cs typeface="Helvetica Neue"/>
              <a:sym typeface="Helvetica Neue"/>
            </a:endParaRPr>
          </a:p>
          <a:p>
            <a:pPr marL="457200" lvl="0" indent="-381000" algn="l" rtl="0">
              <a:spcBef>
                <a:spcPts val="0"/>
              </a:spcBef>
              <a:spcAft>
                <a:spcPts val="0"/>
              </a:spcAft>
              <a:buSzPts val="2400"/>
              <a:buFont typeface="Helvetica Neue"/>
              <a:buChar char="●"/>
            </a:pPr>
            <a:r>
              <a:rPr lang="en" sz="2400">
                <a:latin typeface="Helvetica Neue"/>
                <a:ea typeface="Helvetica Neue"/>
                <a:cs typeface="Helvetica Neue"/>
                <a:sym typeface="Helvetica Neue"/>
              </a:rPr>
              <a:t>…</a:t>
            </a:r>
            <a:endParaRPr sz="2400">
              <a:latin typeface="Helvetica Neue"/>
              <a:ea typeface="Helvetica Neue"/>
              <a:cs typeface="Helvetica Neue"/>
              <a:sym typeface="Helvetica Neue"/>
            </a:endParaRPr>
          </a:p>
          <a:p>
            <a:pPr marL="0" lvl="0" indent="0" algn="l" rtl="0">
              <a:spcBef>
                <a:spcPts val="0"/>
              </a:spcBef>
              <a:spcAft>
                <a:spcPts val="0"/>
              </a:spcAft>
              <a:buNone/>
            </a:pPr>
            <a:endParaRPr sz="2400">
              <a:latin typeface="Helvetica Neue"/>
              <a:ea typeface="Helvetica Neue"/>
              <a:cs typeface="Helvetica Neue"/>
              <a:sym typeface="Helvetica Neue"/>
            </a:endParaRPr>
          </a:p>
        </p:txBody>
      </p:sp>
      <p:sp>
        <p:nvSpPr>
          <p:cNvPr id="249" name="Google Shape;249;p47"/>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Feedback</a:t>
            </a:r>
            <a:endParaRPr>
              <a:latin typeface="Helvetica Neue"/>
              <a:ea typeface="Helvetica Neue"/>
              <a:cs typeface="Helvetica Neue"/>
              <a:sym typeface="Helvetica Neue"/>
            </a:endParaRPr>
          </a:p>
        </p:txBody>
      </p:sp>
      <p:sp>
        <p:nvSpPr>
          <p:cNvPr id="250" name="Google Shape;250;p4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83"/>
          <p:cNvSpPr txBox="1">
            <a:spLocks noGrp="1"/>
          </p:cNvSpPr>
          <p:nvPr>
            <p:ph type="sldNum" idx="12"/>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 sz="1200">
                <a:solidFill>
                  <a:srgbClr val="888888"/>
                </a:solidFill>
                <a:latin typeface="Calibri"/>
                <a:ea typeface="Calibri"/>
                <a:cs typeface="Calibri"/>
                <a:sym typeface="Calibri"/>
              </a:rPr>
              <a:t>40</a:t>
            </a:fld>
            <a:endParaRPr sz="1200">
              <a:solidFill>
                <a:srgbClr val="888888"/>
              </a:solidFill>
              <a:latin typeface="Calibri"/>
              <a:ea typeface="Calibri"/>
              <a:cs typeface="Calibri"/>
              <a:sym typeface="Calibri"/>
            </a:endParaRPr>
          </a:p>
        </p:txBody>
      </p:sp>
      <p:sp>
        <p:nvSpPr>
          <p:cNvPr id="659" name="Google Shape;659;p83"/>
          <p:cNvSpPr txBox="1">
            <a:spLocks noGrp="1"/>
          </p:cNvSpPr>
          <p:nvPr>
            <p:ph type="title"/>
          </p:nvPr>
        </p:nvSpPr>
        <p:spPr>
          <a:xfrm>
            <a:off x="457200" y="59925"/>
            <a:ext cx="8229600" cy="79899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500" b="0" i="0" u="none" strike="noStrike" cap="none">
                <a:latin typeface="Calibri"/>
                <a:ea typeface="Calibri"/>
                <a:cs typeface="Calibri"/>
                <a:sym typeface="Calibri"/>
              </a:rPr>
              <a:t>Use </a:t>
            </a:r>
            <a:r>
              <a:rPr lang="en" sz="3500"/>
              <a:t>c</a:t>
            </a:r>
            <a:r>
              <a:rPr lang="en" sz="3500" b="0" i="0" u="none" strike="noStrike" cap="none">
                <a:latin typeface="Calibri"/>
                <a:ea typeface="Calibri"/>
                <a:cs typeface="Calibri"/>
                <a:sym typeface="Calibri"/>
              </a:rPr>
              <a:t>olors wisely!</a:t>
            </a:r>
            <a:endParaRPr sz="3500" b="0" i="0" u="none" strike="noStrike" cap="none">
              <a:latin typeface="Calibri"/>
              <a:ea typeface="Calibri"/>
              <a:cs typeface="Calibri"/>
              <a:sym typeface="Calibri"/>
            </a:endParaRPr>
          </a:p>
        </p:txBody>
      </p:sp>
      <p:sp>
        <p:nvSpPr>
          <p:cNvPr id="660" name="Google Shape;660;p83"/>
          <p:cNvSpPr txBox="1">
            <a:spLocks noGrp="1"/>
          </p:cNvSpPr>
          <p:nvPr>
            <p:ph type="body" idx="1"/>
          </p:nvPr>
        </p:nvSpPr>
        <p:spPr>
          <a:xfrm>
            <a:off x="457200" y="918840"/>
            <a:ext cx="8229600" cy="605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 sz="2590" b="0" i="0" u="none" strike="noStrike" cap="none">
                <a:latin typeface="Calibri"/>
                <a:ea typeface="Calibri"/>
                <a:cs typeface="Calibri"/>
                <a:sym typeface="Calibri"/>
              </a:rPr>
              <a:t>Choose colors based on the information you want to convey</a:t>
            </a:r>
            <a:endParaRPr sz="2220" b="0" i="0" u="none" strike="noStrike" cap="none">
              <a:latin typeface="Calibri"/>
              <a:ea typeface="Calibri"/>
              <a:cs typeface="Calibri"/>
              <a:sym typeface="Calibri"/>
            </a:endParaRPr>
          </a:p>
        </p:txBody>
      </p:sp>
      <p:pic>
        <p:nvPicPr>
          <p:cNvPr id="661" name="Google Shape;661;p83"/>
          <p:cNvPicPr preferRelativeResize="0"/>
          <p:nvPr/>
        </p:nvPicPr>
        <p:blipFill rotWithShape="1">
          <a:blip r:embed="rId3">
            <a:alphaModFix/>
          </a:blip>
          <a:srcRect/>
          <a:stretch/>
        </p:blipFill>
        <p:spPr>
          <a:xfrm>
            <a:off x="405039" y="1502569"/>
            <a:ext cx="8051100" cy="1064400"/>
          </a:xfrm>
          <a:prstGeom prst="rect">
            <a:avLst/>
          </a:prstGeom>
          <a:noFill/>
          <a:ln>
            <a:noFill/>
          </a:ln>
        </p:spPr>
      </p:pic>
      <p:pic>
        <p:nvPicPr>
          <p:cNvPr id="662" name="Google Shape;662;p83"/>
          <p:cNvPicPr preferRelativeResize="0"/>
          <p:nvPr/>
        </p:nvPicPr>
        <p:blipFill rotWithShape="1">
          <a:blip r:embed="rId4">
            <a:alphaModFix/>
          </a:blip>
          <a:srcRect/>
          <a:stretch/>
        </p:blipFill>
        <p:spPr>
          <a:xfrm>
            <a:off x="407194" y="2628446"/>
            <a:ext cx="8329500" cy="1193100"/>
          </a:xfrm>
          <a:prstGeom prst="rect">
            <a:avLst/>
          </a:prstGeom>
          <a:noFill/>
          <a:ln>
            <a:noFill/>
          </a:ln>
        </p:spPr>
      </p:pic>
      <p:pic>
        <p:nvPicPr>
          <p:cNvPr id="663" name="Google Shape;663;p83"/>
          <p:cNvPicPr preferRelativeResize="0"/>
          <p:nvPr/>
        </p:nvPicPr>
        <p:blipFill rotWithShape="1">
          <a:blip r:embed="rId5">
            <a:alphaModFix/>
          </a:blip>
          <a:srcRect/>
          <a:stretch/>
        </p:blipFill>
        <p:spPr>
          <a:xfrm>
            <a:off x="428625" y="3874294"/>
            <a:ext cx="8286600" cy="893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84"/>
          <p:cNvSpPr txBox="1">
            <a:spLocks noGrp="1"/>
          </p:cNvSpPr>
          <p:nvPr>
            <p:ph type="sldNum" idx="12"/>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 sz="1200">
                <a:solidFill>
                  <a:srgbClr val="888888"/>
                </a:solidFill>
                <a:latin typeface="Calibri"/>
                <a:ea typeface="Calibri"/>
                <a:cs typeface="Calibri"/>
                <a:sym typeface="Calibri"/>
              </a:rPr>
              <a:t>41</a:t>
            </a:fld>
            <a:endParaRPr sz="1200">
              <a:solidFill>
                <a:srgbClr val="888888"/>
              </a:solidFill>
              <a:latin typeface="Calibri"/>
              <a:ea typeface="Calibri"/>
              <a:cs typeface="Calibri"/>
              <a:sym typeface="Calibri"/>
            </a:endParaRPr>
          </a:p>
        </p:txBody>
      </p:sp>
      <p:pic>
        <p:nvPicPr>
          <p:cNvPr id="669" name="Google Shape;669;p84"/>
          <p:cNvPicPr preferRelativeResize="0"/>
          <p:nvPr/>
        </p:nvPicPr>
        <p:blipFill>
          <a:blip r:embed="rId3">
            <a:alphaModFix/>
          </a:blip>
          <a:stretch>
            <a:fillRect/>
          </a:stretch>
        </p:blipFill>
        <p:spPr>
          <a:xfrm>
            <a:off x="562983" y="0"/>
            <a:ext cx="8018035" cy="5143500"/>
          </a:xfrm>
          <a:prstGeom prst="rect">
            <a:avLst/>
          </a:prstGeom>
          <a:noFill/>
          <a:ln>
            <a:noFill/>
          </a:ln>
        </p:spPr>
      </p:pic>
      <p:sp>
        <p:nvSpPr>
          <p:cNvPr id="670" name="Google Shape;670;p84"/>
          <p:cNvSpPr/>
          <p:nvPr/>
        </p:nvSpPr>
        <p:spPr>
          <a:xfrm>
            <a:off x="769581" y="2443410"/>
            <a:ext cx="737950" cy="273782"/>
          </a:xfrm>
          <a:custGeom>
            <a:avLst/>
            <a:gdLst/>
            <a:ahLst/>
            <a:cxnLst/>
            <a:rect l="l" t="t" r="r" b="b"/>
            <a:pathLst>
              <a:path w="64492" h="37776" extrusionOk="0">
                <a:moveTo>
                  <a:pt x="55670" y="5920"/>
                </a:moveTo>
                <a:cubicBezTo>
                  <a:pt x="38717" y="258"/>
                  <a:pt x="16350" y="-4125"/>
                  <a:pt x="2053" y="6603"/>
                </a:cubicBezTo>
                <a:cubicBezTo>
                  <a:pt x="-1418" y="9207"/>
                  <a:pt x="548" y="15267"/>
                  <a:pt x="1028" y="19580"/>
                </a:cubicBezTo>
                <a:cubicBezTo>
                  <a:pt x="2810" y="35590"/>
                  <a:pt x="30217" y="39642"/>
                  <a:pt x="46108" y="36997"/>
                </a:cubicBezTo>
                <a:cubicBezTo>
                  <a:pt x="53119" y="35830"/>
                  <a:pt x="63041" y="32739"/>
                  <a:pt x="64208" y="25728"/>
                </a:cubicBezTo>
                <a:cubicBezTo>
                  <a:pt x="65345" y="18897"/>
                  <a:pt x="60841" y="10379"/>
                  <a:pt x="54646" y="7286"/>
                </a:cubicBezTo>
              </a:path>
            </a:pathLst>
          </a:custGeom>
          <a:noFill/>
          <a:ln w="38100" cap="flat" cmpd="sng">
            <a:solidFill>
              <a:srgbClr val="00FF00"/>
            </a:solidFill>
            <a:prstDash val="solid"/>
            <a:round/>
            <a:headEnd type="none" w="med" len="med"/>
            <a:tailEnd type="none" w="med" len="med"/>
          </a:ln>
        </p:spPr>
        <p:txBody>
          <a:bodyPr/>
          <a:lstStyle/>
          <a:p>
            <a:endParaRPr lang="en-CH"/>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85"/>
          <p:cNvSpPr txBox="1">
            <a:spLocks noGrp="1"/>
          </p:cNvSpPr>
          <p:nvPr>
            <p:ph type="title"/>
          </p:nvPr>
        </p:nvSpPr>
        <p:spPr>
          <a:xfrm>
            <a:off x="457200" y="205978"/>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a:t>Use colorblind-safe palettes!</a:t>
            </a:r>
            <a:endParaRPr sz="3500"/>
          </a:p>
        </p:txBody>
      </p:sp>
      <p:sp>
        <p:nvSpPr>
          <p:cNvPr id="676" name="Google Shape;676;p85"/>
          <p:cNvSpPr txBox="1">
            <a:spLocks noGrp="1"/>
          </p:cNvSpPr>
          <p:nvPr>
            <p:ph type="body" idx="1"/>
          </p:nvPr>
        </p:nvSpPr>
        <p:spPr>
          <a:xfrm>
            <a:off x="457200" y="1200150"/>
            <a:ext cx="8229600" cy="3394500"/>
          </a:xfrm>
          <a:prstGeom prst="rect">
            <a:avLst/>
          </a:prstGeom>
        </p:spPr>
        <p:txBody>
          <a:bodyPr spcFirstLastPara="1" wrap="square" lIns="91425" tIns="91425" rIns="91425" bIns="91425" anchor="t" anchorCtr="0">
            <a:noAutofit/>
          </a:bodyPr>
          <a:lstStyle/>
          <a:p>
            <a:pPr marL="457200" lvl="0" indent="-431800" algn="l" rtl="0">
              <a:spcBef>
                <a:spcPts val="640"/>
              </a:spcBef>
              <a:spcAft>
                <a:spcPts val="0"/>
              </a:spcAft>
              <a:buSzPts val="3200"/>
              <a:buChar char="●"/>
            </a:pPr>
            <a:r>
              <a:rPr lang="en"/>
              <a:t>Remember: 10% of males have some form of colorblindness</a:t>
            </a:r>
            <a:endParaRPr/>
          </a:p>
        </p:txBody>
      </p:sp>
      <p:sp>
        <p:nvSpPr>
          <p:cNvPr id="677" name="Google Shape;677;p85"/>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42</a:t>
            </a:fld>
            <a:endParaRPr/>
          </a:p>
        </p:txBody>
      </p:sp>
      <p:pic>
        <p:nvPicPr>
          <p:cNvPr id="678" name="Google Shape;678;p85" descr="http://www.cookbook-r.com/Graphs/Colors_(ggplot2)/colorblind_palette.jpg"/>
          <p:cNvPicPr preferRelativeResize="0"/>
          <p:nvPr/>
        </p:nvPicPr>
        <p:blipFill>
          <a:blip r:embed="rId3">
            <a:alphaModFix/>
          </a:blip>
          <a:stretch>
            <a:fillRect/>
          </a:stretch>
        </p:blipFill>
        <p:spPr>
          <a:xfrm>
            <a:off x="4304650" y="2984200"/>
            <a:ext cx="4533225" cy="1783075"/>
          </a:xfrm>
          <a:prstGeom prst="rect">
            <a:avLst/>
          </a:prstGeom>
          <a:noFill/>
          <a:ln>
            <a:noFill/>
          </a:ln>
        </p:spPr>
      </p:pic>
      <p:pic>
        <p:nvPicPr>
          <p:cNvPr id="679" name="Google Shape;679;p85" descr="Bildergebnis für colorblind friendly palette"/>
          <p:cNvPicPr preferRelativeResize="0"/>
          <p:nvPr/>
        </p:nvPicPr>
        <p:blipFill>
          <a:blip r:embed="rId4">
            <a:alphaModFix/>
          </a:blip>
          <a:stretch>
            <a:fillRect/>
          </a:stretch>
        </p:blipFill>
        <p:spPr>
          <a:xfrm>
            <a:off x="-442325" y="2920352"/>
            <a:ext cx="4144226" cy="2074901"/>
          </a:xfrm>
          <a:prstGeom prst="rect">
            <a:avLst/>
          </a:prstGeom>
          <a:noFill/>
          <a:ln>
            <a:noFill/>
          </a:ln>
        </p:spPr>
      </p:pic>
      <p:cxnSp>
        <p:nvCxnSpPr>
          <p:cNvPr id="680" name="Google Shape;680;p85"/>
          <p:cNvCxnSpPr/>
          <p:nvPr/>
        </p:nvCxnSpPr>
        <p:spPr>
          <a:xfrm flipH="1">
            <a:off x="3529200" y="2753900"/>
            <a:ext cx="5400" cy="221910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86"/>
          <p:cNvSpPr txBox="1">
            <a:spLocks noGrp="1"/>
          </p:cNvSpPr>
          <p:nvPr>
            <p:ph type="title"/>
          </p:nvPr>
        </p:nvSpPr>
        <p:spPr>
          <a:xfrm>
            <a:off x="457200" y="205978"/>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a:t>Use data ink wisely! Avoid chart junk!</a:t>
            </a:r>
            <a:endParaRPr sz="3500"/>
          </a:p>
        </p:txBody>
      </p:sp>
      <p:sp>
        <p:nvSpPr>
          <p:cNvPr id="686" name="Google Shape;686;p86"/>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43</a:t>
            </a:fld>
            <a:endParaRPr/>
          </a:p>
        </p:txBody>
      </p:sp>
      <p:pic>
        <p:nvPicPr>
          <p:cNvPr id="687" name="Google Shape;687;p86"/>
          <p:cNvPicPr preferRelativeResize="0"/>
          <p:nvPr/>
        </p:nvPicPr>
        <p:blipFill rotWithShape="1">
          <a:blip r:embed="rId3">
            <a:alphaModFix/>
          </a:blip>
          <a:srcRect t="17769"/>
          <a:stretch/>
        </p:blipFill>
        <p:spPr>
          <a:xfrm>
            <a:off x="1570712" y="1285325"/>
            <a:ext cx="6002575" cy="3705775"/>
          </a:xfrm>
          <a:prstGeom prst="rect">
            <a:avLst/>
          </a:prstGeom>
          <a:noFill/>
          <a:ln>
            <a:noFill/>
          </a:ln>
        </p:spPr>
      </p:pic>
      <p:sp>
        <p:nvSpPr>
          <p:cNvPr id="688" name="Google Shape;688;p86"/>
          <p:cNvSpPr/>
          <p:nvPr/>
        </p:nvSpPr>
        <p:spPr>
          <a:xfrm>
            <a:off x="2812075" y="1284075"/>
            <a:ext cx="1355700" cy="27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86"/>
          <p:cNvSpPr/>
          <p:nvPr/>
        </p:nvSpPr>
        <p:spPr>
          <a:xfrm>
            <a:off x="2812075" y="3341475"/>
            <a:ext cx="1355700" cy="27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86"/>
          <p:cNvSpPr/>
          <p:nvPr/>
        </p:nvSpPr>
        <p:spPr>
          <a:xfrm>
            <a:off x="5631475" y="3265275"/>
            <a:ext cx="1355700" cy="27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87"/>
          <p:cNvSpPr txBox="1">
            <a:spLocks noGrp="1"/>
          </p:cNvSpPr>
          <p:nvPr>
            <p:ph type="title"/>
          </p:nvPr>
        </p:nvSpPr>
        <p:spPr>
          <a:xfrm>
            <a:off x="457200" y="205978"/>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a:t>Toilet exercise: Which principles and best practices do these graphics violate?</a:t>
            </a:r>
            <a:endParaRPr sz="3500"/>
          </a:p>
        </p:txBody>
      </p:sp>
      <p:sp>
        <p:nvSpPr>
          <p:cNvPr id="696" name="Google Shape;696;p87"/>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697" name="Google Shape;697;p87"/>
          <p:cNvSpPr txBox="1">
            <a:spLocks noGrp="1"/>
          </p:cNvSpPr>
          <p:nvPr>
            <p:ph type="subTitle" idx="4294967295"/>
          </p:nvPr>
        </p:nvSpPr>
        <p:spPr>
          <a:xfrm>
            <a:off x="6733675" y="4610050"/>
            <a:ext cx="2001900" cy="55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1600"/>
              </a:spcAft>
              <a:buNone/>
            </a:pPr>
            <a:r>
              <a:rPr lang="en">
                <a:latin typeface="Calibri"/>
                <a:ea typeface="Calibri"/>
                <a:cs typeface="Calibri"/>
                <a:sym typeface="Calibri"/>
              </a:rPr>
              <a:t>Courtesy of </a:t>
            </a:r>
            <a:r>
              <a:rPr lang="en" u="sng">
                <a:solidFill>
                  <a:schemeClr val="hlink"/>
                </a:solidFill>
                <a:latin typeface="Calibri"/>
                <a:ea typeface="Calibri"/>
                <a:cs typeface="Calibri"/>
                <a:sym typeface="Calibri"/>
                <a:hlinkClick r:id="rId3"/>
              </a:rPr>
              <a:t>viz.wtf</a:t>
            </a:r>
            <a:endParaRPr>
              <a:latin typeface="Calibri"/>
              <a:ea typeface="Calibri"/>
              <a:cs typeface="Calibri"/>
              <a:sym typeface="Calibri"/>
            </a:endParaRPr>
          </a:p>
        </p:txBody>
      </p:sp>
      <p:pic>
        <p:nvPicPr>
          <p:cNvPr id="698" name="Google Shape;698;p87" descr="Screen Shot 2014-04-13 at 11.02.28 PM.png"/>
          <p:cNvPicPr preferRelativeResize="0"/>
          <p:nvPr/>
        </p:nvPicPr>
        <p:blipFill rotWithShape="1">
          <a:blip r:embed="rId4">
            <a:alphaModFix/>
          </a:blip>
          <a:srcRect/>
          <a:stretch/>
        </p:blipFill>
        <p:spPr>
          <a:xfrm>
            <a:off x="391750" y="1251225"/>
            <a:ext cx="3032100" cy="1351800"/>
          </a:xfrm>
          <a:prstGeom prst="rect">
            <a:avLst/>
          </a:prstGeom>
          <a:noFill/>
          <a:ln>
            <a:noFill/>
          </a:ln>
        </p:spPr>
      </p:pic>
      <p:pic>
        <p:nvPicPr>
          <p:cNvPr id="699" name="Google Shape;699;p87" descr="Screen Shot 2014-04-13 at 10.52.47 PM.png"/>
          <p:cNvPicPr preferRelativeResize="0"/>
          <p:nvPr/>
        </p:nvPicPr>
        <p:blipFill rotWithShape="1">
          <a:blip r:embed="rId5">
            <a:alphaModFix/>
          </a:blip>
          <a:srcRect/>
          <a:stretch/>
        </p:blipFill>
        <p:spPr>
          <a:xfrm>
            <a:off x="3737475" y="1251222"/>
            <a:ext cx="3763800" cy="1554900"/>
          </a:xfrm>
          <a:prstGeom prst="rect">
            <a:avLst/>
          </a:prstGeom>
          <a:noFill/>
          <a:ln>
            <a:noFill/>
          </a:ln>
        </p:spPr>
      </p:pic>
      <p:pic>
        <p:nvPicPr>
          <p:cNvPr id="700" name="Google Shape;700;p87"/>
          <p:cNvPicPr preferRelativeResize="0"/>
          <p:nvPr/>
        </p:nvPicPr>
        <p:blipFill rotWithShape="1">
          <a:blip r:embed="rId6">
            <a:alphaModFix/>
          </a:blip>
          <a:srcRect t="54358" b="13005"/>
          <a:stretch/>
        </p:blipFill>
        <p:spPr>
          <a:xfrm>
            <a:off x="3031450" y="3156450"/>
            <a:ext cx="3123124" cy="1812026"/>
          </a:xfrm>
          <a:prstGeom prst="rect">
            <a:avLst/>
          </a:prstGeom>
          <a:noFill/>
          <a:ln>
            <a:noFill/>
          </a:ln>
        </p:spPr>
      </p:pic>
      <p:pic>
        <p:nvPicPr>
          <p:cNvPr id="701" name="Google Shape;701;p87" descr="Screen Shot 2014-04-13 at 11.01.42 PM.png"/>
          <p:cNvPicPr preferRelativeResize="0"/>
          <p:nvPr/>
        </p:nvPicPr>
        <p:blipFill rotWithShape="1">
          <a:blip r:embed="rId7">
            <a:alphaModFix/>
          </a:blip>
          <a:srcRect/>
          <a:stretch/>
        </p:blipFill>
        <p:spPr>
          <a:xfrm>
            <a:off x="-286300" y="2685500"/>
            <a:ext cx="3466500" cy="2364600"/>
          </a:xfrm>
          <a:prstGeom prst="rect">
            <a:avLst/>
          </a:prstGeom>
          <a:noFill/>
          <a:ln>
            <a:noFill/>
          </a:ln>
        </p:spPr>
      </p:pic>
      <p:pic>
        <p:nvPicPr>
          <p:cNvPr id="702" name="Google Shape;702;p87" descr="Screen Shot 2014-04-13 at 11.04.46 PM.png"/>
          <p:cNvPicPr preferRelativeResize="0"/>
          <p:nvPr/>
        </p:nvPicPr>
        <p:blipFill rotWithShape="1">
          <a:blip r:embed="rId8">
            <a:alphaModFix/>
          </a:blip>
          <a:srcRect/>
          <a:stretch/>
        </p:blipFill>
        <p:spPr>
          <a:xfrm>
            <a:off x="5675276" y="2907813"/>
            <a:ext cx="3469500" cy="1523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88"/>
          <p:cNvSpPr txBox="1">
            <a:spLocks noGrp="1"/>
          </p:cNvSpPr>
          <p:nvPr>
            <p:ph type="title"/>
          </p:nvPr>
        </p:nvSpPr>
        <p:spPr>
          <a:xfrm>
            <a:off x="457200" y="2110978"/>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Part 3</a:t>
            </a:r>
            <a:endParaRPr/>
          </a:p>
          <a:p>
            <a:pPr marL="0" lvl="0" indent="0" algn="ctr" rtl="0">
              <a:spcBef>
                <a:spcPts val="0"/>
              </a:spcBef>
              <a:spcAft>
                <a:spcPts val="0"/>
              </a:spcAft>
              <a:buNone/>
            </a:pPr>
            <a:r>
              <a:rPr lang="en"/>
              <a:t>A (small) selection of use cases</a:t>
            </a:r>
            <a:endParaRPr/>
          </a:p>
          <a:p>
            <a:pPr marL="0" lvl="0" indent="0" algn="ctr" rtl="0">
              <a:spcBef>
                <a:spcPts val="0"/>
              </a:spcBef>
              <a:spcAft>
                <a:spcPts val="0"/>
              </a:spcAft>
              <a:buNone/>
            </a:pPr>
            <a:r>
              <a:rPr lang="en"/>
              <a:t>for data visualization</a:t>
            </a:r>
            <a:endParaRPr/>
          </a:p>
        </p:txBody>
      </p:sp>
      <p:sp>
        <p:nvSpPr>
          <p:cNvPr id="708" name="Google Shape;708;p88"/>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pic>
        <p:nvPicPr>
          <p:cNvPr id="713" name="Google Shape;713;p89" descr="Science cover"/>
          <p:cNvPicPr preferRelativeResize="0"/>
          <p:nvPr/>
        </p:nvPicPr>
        <p:blipFill rotWithShape="1">
          <a:blip r:embed="rId3">
            <a:alphaModFix/>
          </a:blip>
          <a:srcRect/>
          <a:stretch/>
        </p:blipFill>
        <p:spPr>
          <a:xfrm>
            <a:off x="4057476" y="2928059"/>
            <a:ext cx="1542300" cy="1915500"/>
          </a:xfrm>
          <a:prstGeom prst="rect">
            <a:avLst/>
          </a:prstGeom>
          <a:noFill/>
          <a:ln>
            <a:noFill/>
          </a:ln>
        </p:spPr>
      </p:pic>
      <p:pic>
        <p:nvPicPr>
          <p:cNvPr id="714" name="Google Shape;714;p89" descr="Cover image expansion"/>
          <p:cNvPicPr preferRelativeResize="0"/>
          <p:nvPr/>
        </p:nvPicPr>
        <p:blipFill rotWithShape="1">
          <a:blip r:embed="rId4">
            <a:alphaModFix/>
          </a:blip>
          <a:srcRect/>
          <a:stretch/>
        </p:blipFill>
        <p:spPr>
          <a:xfrm>
            <a:off x="4057476" y="729305"/>
            <a:ext cx="1537200" cy="1909200"/>
          </a:xfrm>
          <a:prstGeom prst="rect">
            <a:avLst/>
          </a:prstGeom>
          <a:noFill/>
          <a:ln>
            <a:noFill/>
          </a:ln>
        </p:spPr>
      </p:pic>
      <p:pic>
        <p:nvPicPr>
          <p:cNvPr id="715" name="Google Shape;715;p89" descr="https://encrypted-tbn3.gstatic.com/images?q=tbn:ANd9GcSy5qZKrKZjdInGcbLtrp6uLlQBXE8w0ZeZvnXgtDMAt0h42EL_TDSL6VXM"/>
          <p:cNvPicPr preferRelativeResize="0"/>
          <p:nvPr/>
        </p:nvPicPr>
        <p:blipFill rotWithShape="1">
          <a:blip r:embed="rId5">
            <a:alphaModFix/>
          </a:blip>
          <a:srcRect/>
          <a:stretch/>
        </p:blipFill>
        <p:spPr>
          <a:xfrm>
            <a:off x="5708461" y="2928059"/>
            <a:ext cx="1485600" cy="1915500"/>
          </a:xfrm>
          <a:prstGeom prst="rect">
            <a:avLst/>
          </a:prstGeom>
          <a:noFill/>
          <a:ln>
            <a:noFill/>
          </a:ln>
        </p:spPr>
      </p:pic>
      <p:pic>
        <p:nvPicPr>
          <p:cNvPr id="716" name="Google Shape;716;p89" descr="https://encrypted-tbn0.gstatic.com/images?q=tbn:ANd9GcSgZvbfyXL20eCHF4Jne5RhFFfRwKZh4K2RZ8ZW8Dd_TQiHB2WxkdSsOPXz"/>
          <p:cNvPicPr preferRelativeResize="0"/>
          <p:nvPr/>
        </p:nvPicPr>
        <p:blipFill rotWithShape="1">
          <a:blip r:embed="rId6">
            <a:alphaModFix/>
          </a:blip>
          <a:srcRect/>
          <a:stretch/>
        </p:blipFill>
        <p:spPr>
          <a:xfrm>
            <a:off x="2436117" y="2928059"/>
            <a:ext cx="1479900" cy="1915500"/>
          </a:xfrm>
          <a:prstGeom prst="rect">
            <a:avLst/>
          </a:prstGeom>
          <a:noFill/>
          <a:ln>
            <a:noFill/>
          </a:ln>
        </p:spPr>
      </p:pic>
      <p:pic>
        <p:nvPicPr>
          <p:cNvPr id="717" name="Google Shape;717;p89" descr="http://www.solartornado.info/image/tornadoimage01hires.jpg"/>
          <p:cNvPicPr preferRelativeResize="0"/>
          <p:nvPr/>
        </p:nvPicPr>
        <p:blipFill rotWithShape="1">
          <a:blip r:embed="rId7">
            <a:alphaModFix/>
          </a:blip>
          <a:srcRect/>
          <a:stretch/>
        </p:blipFill>
        <p:spPr>
          <a:xfrm>
            <a:off x="5708461" y="729305"/>
            <a:ext cx="1482900" cy="1909200"/>
          </a:xfrm>
          <a:prstGeom prst="rect">
            <a:avLst/>
          </a:prstGeom>
          <a:noFill/>
          <a:ln>
            <a:noFill/>
          </a:ln>
        </p:spPr>
      </p:pic>
      <p:pic>
        <p:nvPicPr>
          <p:cNvPr id="718" name="Google Shape;718;p89" descr="http://www.nature.com/ncb/journal/v10/n4/covers/largecover.gif"/>
          <p:cNvPicPr preferRelativeResize="0"/>
          <p:nvPr/>
        </p:nvPicPr>
        <p:blipFill rotWithShape="1">
          <a:blip r:embed="rId8">
            <a:alphaModFix/>
          </a:blip>
          <a:srcRect/>
          <a:stretch/>
        </p:blipFill>
        <p:spPr>
          <a:xfrm>
            <a:off x="2408125" y="711275"/>
            <a:ext cx="1508100" cy="1927200"/>
          </a:xfrm>
          <a:prstGeom prst="rect">
            <a:avLst/>
          </a:prstGeom>
          <a:noFill/>
          <a:ln>
            <a:noFill/>
          </a:ln>
        </p:spPr>
      </p:pic>
      <p:pic>
        <p:nvPicPr>
          <p:cNvPr id="719" name="Google Shape;719;p89" descr="http://www.sciencemag.org/content/342/6158/F1.medium.gif"/>
          <p:cNvPicPr preferRelativeResize="0"/>
          <p:nvPr/>
        </p:nvPicPr>
        <p:blipFill rotWithShape="1">
          <a:blip r:embed="rId9">
            <a:alphaModFix/>
          </a:blip>
          <a:srcRect/>
          <a:stretch/>
        </p:blipFill>
        <p:spPr>
          <a:xfrm>
            <a:off x="7334697" y="720489"/>
            <a:ext cx="1547400" cy="1917900"/>
          </a:xfrm>
          <a:prstGeom prst="rect">
            <a:avLst/>
          </a:prstGeom>
          <a:noFill/>
          <a:ln>
            <a:noFill/>
          </a:ln>
        </p:spPr>
      </p:pic>
      <p:pic>
        <p:nvPicPr>
          <p:cNvPr id="720" name="Google Shape;720;p89" descr="http://www.sciencemag.org/content/335/6068/F1.medium.gif"/>
          <p:cNvPicPr preferRelativeResize="0"/>
          <p:nvPr/>
        </p:nvPicPr>
        <p:blipFill rotWithShape="1">
          <a:blip r:embed="rId10">
            <a:alphaModFix/>
          </a:blip>
          <a:srcRect/>
          <a:stretch/>
        </p:blipFill>
        <p:spPr>
          <a:xfrm>
            <a:off x="7334697" y="2926101"/>
            <a:ext cx="1547100" cy="1917600"/>
          </a:xfrm>
          <a:prstGeom prst="rect">
            <a:avLst/>
          </a:prstGeom>
          <a:noFill/>
          <a:ln>
            <a:noFill/>
          </a:ln>
        </p:spPr>
      </p:pic>
      <p:sp>
        <p:nvSpPr>
          <p:cNvPr id="721" name="Google Shape;721;p89"/>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46</a:t>
            </a:fld>
            <a:endParaRPr/>
          </a:p>
        </p:txBody>
      </p:sp>
      <p:sp>
        <p:nvSpPr>
          <p:cNvPr id="722" name="Google Shape;722;p89"/>
          <p:cNvSpPr/>
          <p:nvPr/>
        </p:nvSpPr>
        <p:spPr>
          <a:xfrm>
            <a:off x="92750" y="57075"/>
            <a:ext cx="2404200" cy="1419600"/>
          </a:xfrm>
          <a:prstGeom prst="rect">
            <a:avLst/>
          </a:prstGeom>
          <a:solidFill>
            <a:srgbClr val="F4CCCC"/>
          </a:solidFill>
          <a:ln w="38100" cap="flat" cmpd="sng">
            <a:solidFill>
              <a:srgbClr val="99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500" b="1">
                <a:solidFill>
                  <a:srgbClr val="990000"/>
                </a:solidFill>
                <a:latin typeface="Calibri"/>
                <a:ea typeface="Calibri"/>
                <a:cs typeface="Calibri"/>
                <a:sym typeface="Calibri"/>
              </a:rPr>
              <a:t>Use case:</a:t>
            </a:r>
            <a:endParaRPr sz="2500" b="1">
              <a:solidFill>
                <a:srgbClr val="990000"/>
              </a:solidFill>
              <a:latin typeface="Calibri"/>
              <a:ea typeface="Calibri"/>
              <a:cs typeface="Calibri"/>
              <a:sym typeface="Calibri"/>
            </a:endParaRPr>
          </a:p>
          <a:p>
            <a:pPr marL="0" lvl="0" indent="0" algn="ctr" rtl="0">
              <a:spcBef>
                <a:spcPts val="0"/>
              </a:spcBef>
              <a:spcAft>
                <a:spcPts val="0"/>
              </a:spcAft>
              <a:buNone/>
            </a:pPr>
            <a:r>
              <a:rPr lang="en" sz="2500" b="1">
                <a:solidFill>
                  <a:srgbClr val="990000"/>
                </a:solidFill>
                <a:latin typeface="Calibri"/>
                <a:ea typeface="Calibri"/>
                <a:cs typeface="Calibri"/>
                <a:sym typeface="Calibri"/>
              </a:rPr>
              <a:t>Presenting scientific results</a:t>
            </a:r>
            <a:endParaRPr sz="2500" b="1">
              <a:solidFill>
                <a:srgbClr val="990000"/>
              </a:solidFill>
              <a:latin typeface="Calibri"/>
              <a:ea typeface="Calibri"/>
              <a:cs typeface="Calibri"/>
              <a:sym typeface="Calibri"/>
            </a:endParaRPr>
          </a:p>
        </p:txBody>
      </p:sp>
      <p:pic>
        <p:nvPicPr>
          <p:cNvPr id="723" name="Google Shape;723;p89"/>
          <p:cNvPicPr preferRelativeResize="0"/>
          <p:nvPr/>
        </p:nvPicPr>
        <p:blipFill rotWithShape="1">
          <a:blip r:embed="rId11">
            <a:alphaModFix/>
          </a:blip>
          <a:srcRect r="49839"/>
          <a:stretch/>
        </p:blipFill>
        <p:spPr>
          <a:xfrm>
            <a:off x="208500" y="2267375"/>
            <a:ext cx="1987549" cy="1584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90"/>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4400" b="0" i="0" u="none" strike="noStrike" cap="none">
                <a:latin typeface="Calibri"/>
                <a:ea typeface="Calibri"/>
                <a:cs typeface="Calibri"/>
                <a:sym typeface="Calibri"/>
              </a:rPr>
              <a:t>Multimodal data</a:t>
            </a:r>
            <a:endParaRPr sz="4400" b="0" i="0" u="none" strike="noStrike" cap="none">
              <a:latin typeface="Calibri"/>
              <a:ea typeface="Calibri"/>
              <a:cs typeface="Calibri"/>
              <a:sym typeface="Calibri"/>
            </a:endParaRPr>
          </a:p>
        </p:txBody>
      </p:sp>
      <p:sp>
        <p:nvSpPr>
          <p:cNvPr id="729" name="Google Shape;729;p90"/>
          <p:cNvSpPr txBox="1">
            <a:spLocks noGrp="1"/>
          </p:cNvSpPr>
          <p:nvPr>
            <p:ph type="body" idx="1"/>
          </p:nvPr>
        </p:nvSpPr>
        <p:spPr>
          <a:xfrm>
            <a:off x="457200" y="1352550"/>
            <a:ext cx="5199300" cy="33945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000000"/>
              </a:buClr>
              <a:buSzPts val="2400"/>
              <a:buFont typeface="Arial"/>
              <a:buChar char="•"/>
            </a:pPr>
            <a:r>
              <a:rPr lang="en" sz="2400" b="0" i="0" u="none" strike="noStrike" cap="none">
                <a:latin typeface="Calibri"/>
                <a:ea typeface="Calibri"/>
                <a:cs typeface="Calibri"/>
                <a:sym typeface="Calibri"/>
              </a:rPr>
              <a:t>Two or more distinct peaks in a histogram often </a:t>
            </a:r>
            <a:r>
              <a:rPr lang="en" sz="2400" b="1" i="0" u="none" strike="noStrike" cap="none">
                <a:latin typeface="Calibri"/>
                <a:ea typeface="Calibri"/>
                <a:cs typeface="Calibri"/>
                <a:sym typeface="Calibri"/>
              </a:rPr>
              <a:t>suggest </a:t>
            </a:r>
            <a:r>
              <a:rPr lang="en" sz="2400" b="1"/>
              <a:t>2</a:t>
            </a:r>
            <a:r>
              <a:rPr lang="en" sz="2400" b="1" i="0" u="none" strike="noStrike" cap="none">
                <a:latin typeface="Calibri"/>
                <a:ea typeface="Calibri"/>
                <a:cs typeface="Calibri"/>
                <a:sym typeface="Calibri"/>
              </a:rPr>
              <a:t> or more distinct populations</a:t>
            </a:r>
            <a:r>
              <a:rPr lang="en" sz="2400" b="0" i="0" u="none" strike="noStrike" cap="none">
                <a:latin typeface="Calibri"/>
                <a:ea typeface="Calibri"/>
                <a:cs typeface="Calibri"/>
                <a:sym typeface="Calibri"/>
              </a:rPr>
              <a:t> of samples.</a:t>
            </a:r>
            <a:endParaRPr/>
          </a:p>
          <a:p>
            <a:pPr marL="342900" marR="0" lvl="0" indent="-342900" algn="l" rtl="0">
              <a:spcBef>
                <a:spcPts val="480"/>
              </a:spcBef>
              <a:spcAft>
                <a:spcPts val="0"/>
              </a:spcAft>
              <a:buClr>
                <a:srgbClr val="000000"/>
              </a:buClr>
              <a:buSzPts val="2400"/>
              <a:buFont typeface="Arial"/>
              <a:buChar char="•"/>
            </a:pPr>
            <a:r>
              <a:rPr lang="en" sz="2400" b="0" i="0" u="none" strike="noStrike" cap="none">
                <a:latin typeface="Calibri"/>
                <a:ea typeface="Calibri"/>
                <a:cs typeface="Calibri"/>
                <a:sym typeface="Calibri"/>
              </a:rPr>
              <a:t>But don’t guess! Explore further by using, e.g., color and a histogram of multiple populations</a:t>
            </a:r>
            <a:r>
              <a:rPr lang="en" sz="2400"/>
              <a:t> (p.t.o.).</a:t>
            </a:r>
            <a:endParaRPr sz="2400" b="0" i="0" u="none" strike="noStrike" cap="none">
              <a:latin typeface="Calibri"/>
              <a:ea typeface="Calibri"/>
              <a:cs typeface="Calibri"/>
              <a:sym typeface="Calibri"/>
            </a:endParaRPr>
          </a:p>
          <a:p>
            <a:pPr marL="342900" marR="0" lvl="0" indent="-165100" algn="l" rtl="0">
              <a:spcBef>
                <a:spcPts val="560"/>
              </a:spcBef>
              <a:spcAft>
                <a:spcPts val="0"/>
              </a:spcAft>
              <a:buClr>
                <a:schemeClr val="dk1"/>
              </a:buClr>
              <a:buSzPts val="2800"/>
              <a:buFont typeface="Arial"/>
              <a:buNone/>
            </a:pPr>
            <a:endParaRPr sz="2800" b="0" i="0" u="none" strike="noStrike" cap="none">
              <a:latin typeface="Calibri"/>
              <a:ea typeface="Calibri"/>
              <a:cs typeface="Calibri"/>
              <a:sym typeface="Calibri"/>
            </a:endParaRPr>
          </a:p>
          <a:p>
            <a:pPr marL="0" marR="0" lvl="0" indent="0" algn="l" rtl="0">
              <a:spcBef>
                <a:spcPts val="560"/>
              </a:spcBef>
              <a:spcAft>
                <a:spcPts val="1600"/>
              </a:spcAft>
              <a:buClr>
                <a:schemeClr val="dk1"/>
              </a:buClr>
              <a:buFont typeface="Arial"/>
              <a:buNone/>
            </a:pPr>
            <a:endParaRPr sz="2800" b="0" i="0" u="none" strike="noStrike" cap="none">
              <a:latin typeface="Calibri"/>
              <a:ea typeface="Calibri"/>
              <a:cs typeface="Calibri"/>
              <a:sym typeface="Calibri"/>
            </a:endParaRPr>
          </a:p>
        </p:txBody>
      </p:sp>
      <p:pic>
        <p:nvPicPr>
          <p:cNvPr id="730" name="Google Shape;730;p90" descr="http://www.statit.com/images/bimodal_histogram.gif"/>
          <p:cNvPicPr preferRelativeResize="0"/>
          <p:nvPr/>
        </p:nvPicPr>
        <p:blipFill rotWithShape="1">
          <a:blip r:embed="rId3">
            <a:alphaModFix/>
          </a:blip>
          <a:srcRect/>
          <a:stretch/>
        </p:blipFill>
        <p:spPr>
          <a:xfrm>
            <a:off x="5889601" y="1763925"/>
            <a:ext cx="3019200" cy="2302800"/>
          </a:xfrm>
          <a:prstGeom prst="rect">
            <a:avLst/>
          </a:prstGeom>
          <a:noFill/>
          <a:ln>
            <a:noFill/>
          </a:ln>
        </p:spPr>
      </p:pic>
      <p:sp>
        <p:nvSpPr>
          <p:cNvPr id="731" name="Google Shape;731;p90"/>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47</a:t>
            </a:fld>
            <a:endParaRPr/>
          </a:p>
        </p:txBody>
      </p:sp>
      <p:sp>
        <p:nvSpPr>
          <p:cNvPr id="732" name="Google Shape;732;p90"/>
          <p:cNvSpPr/>
          <p:nvPr/>
        </p:nvSpPr>
        <p:spPr>
          <a:xfrm>
            <a:off x="92750" y="57075"/>
            <a:ext cx="2404200" cy="955800"/>
          </a:xfrm>
          <a:prstGeom prst="rect">
            <a:avLst/>
          </a:prstGeom>
          <a:solidFill>
            <a:srgbClr val="FFF2CC"/>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BF9000"/>
                </a:solidFill>
                <a:latin typeface="Calibri"/>
                <a:ea typeface="Calibri"/>
                <a:cs typeface="Calibri"/>
                <a:sym typeface="Calibri"/>
              </a:rPr>
              <a:t>Use case:</a:t>
            </a:r>
            <a:endParaRPr sz="2500" b="1">
              <a:solidFill>
                <a:srgbClr val="BF9000"/>
              </a:solidFill>
              <a:latin typeface="Calibri"/>
              <a:ea typeface="Calibri"/>
              <a:cs typeface="Calibri"/>
              <a:sym typeface="Calibri"/>
            </a:endParaRPr>
          </a:p>
          <a:p>
            <a:pPr marL="0" lvl="0" indent="0" algn="ctr" rtl="0">
              <a:spcBef>
                <a:spcPts val="0"/>
              </a:spcBef>
              <a:spcAft>
                <a:spcPts val="0"/>
              </a:spcAft>
              <a:buNone/>
            </a:pPr>
            <a:r>
              <a:rPr lang="en" sz="2500" b="1">
                <a:solidFill>
                  <a:srgbClr val="BF9000"/>
                </a:solidFill>
                <a:latin typeface="Calibri"/>
                <a:ea typeface="Calibri"/>
                <a:cs typeface="Calibri"/>
                <a:sym typeface="Calibri"/>
              </a:rPr>
              <a:t>Data wrangling</a:t>
            </a:r>
            <a:endParaRPr sz="2500" b="1">
              <a:solidFill>
                <a:srgbClr val="BF9000"/>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9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4400" b="0" i="0" u="none" strike="noStrike" cap="none">
                <a:latin typeface="Calibri"/>
                <a:ea typeface="Calibri"/>
                <a:cs typeface="Calibri"/>
                <a:sym typeface="Calibri"/>
              </a:rPr>
              <a:t>Multimodal data</a:t>
            </a:r>
            <a:endParaRPr sz="4400" b="0" i="0" u="none" strike="noStrike" cap="none">
              <a:latin typeface="Calibri"/>
              <a:ea typeface="Calibri"/>
              <a:cs typeface="Calibri"/>
              <a:sym typeface="Calibri"/>
            </a:endParaRPr>
          </a:p>
        </p:txBody>
      </p:sp>
      <p:sp>
        <p:nvSpPr>
          <p:cNvPr id="738" name="Google Shape;738;p9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2000" b="0" i="0" u="none" strike="noStrike" cap="none">
                <a:latin typeface="Calibri"/>
                <a:ea typeface="Calibri"/>
                <a:cs typeface="Calibri"/>
                <a:sym typeface="Calibri"/>
              </a:rPr>
              <a:t>Explore further by using, e.g., color and a histogram of multiple populations</a:t>
            </a:r>
            <a:endParaRPr sz="2400" b="0" i="0" u="none" strike="noStrike" cap="none">
              <a:solidFill>
                <a:schemeClr val="dk1"/>
              </a:solidFill>
              <a:latin typeface="Calibri"/>
              <a:ea typeface="Calibri"/>
              <a:cs typeface="Calibri"/>
              <a:sym typeface="Calibri"/>
            </a:endParaRPr>
          </a:p>
          <a:p>
            <a:pPr marL="342900" marR="0" lvl="0" indent="-165100" algn="l" rtl="0">
              <a:spcBef>
                <a:spcPts val="56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spcBef>
                <a:spcPts val="560"/>
              </a:spcBef>
              <a:spcAft>
                <a:spcPts val="1600"/>
              </a:spcAft>
              <a:buClr>
                <a:schemeClr val="dk1"/>
              </a:buClr>
              <a:buFont typeface="Arial"/>
              <a:buNone/>
            </a:pPr>
            <a:endParaRPr sz="2800" b="0" i="0" u="none" strike="noStrike" cap="none">
              <a:solidFill>
                <a:schemeClr val="dk1"/>
              </a:solidFill>
              <a:latin typeface="Calibri"/>
              <a:ea typeface="Calibri"/>
              <a:cs typeface="Calibri"/>
              <a:sym typeface="Calibri"/>
            </a:endParaRPr>
          </a:p>
        </p:txBody>
      </p:sp>
      <p:pic>
        <p:nvPicPr>
          <p:cNvPr id="739" name="Google Shape;739;p91" descr="http://www.cqeacademy.com/wp-content/uploads/2014/02/Histogram-Difference-Processes.gif"/>
          <p:cNvPicPr preferRelativeResize="0"/>
          <p:nvPr/>
        </p:nvPicPr>
        <p:blipFill rotWithShape="1">
          <a:blip r:embed="rId3">
            <a:alphaModFix/>
          </a:blip>
          <a:srcRect/>
          <a:stretch/>
        </p:blipFill>
        <p:spPr>
          <a:xfrm>
            <a:off x="2544000" y="2105650"/>
            <a:ext cx="4056000" cy="2664600"/>
          </a:xfrm>
          <a:prstGeom prst="rect">
            <a:avLst/>
          </a:prstGeom>
          <a:noFill/>
          <a:ln>
            <a:noFill/>
          </a:ln>
        </p:spPr>
      </p:pic>
      <p:sp>
        <p:nvSpPr>
          <p:cNvPr id="740" name="Google Shape;740;p91"/>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48</a:t>
            </a:fld>
            <a:endParaRPr/>
          </a:p>
        </p:txBody>
      </p:sp>
      <p:sp>
        <p:nvSpPr>
          <p:cNvPr id="741" name="Google Shape;741;p91"/>
          <p:cNvSpPr/>
          <p:nvPr/>
        </p:nvSpPr>
        <p:spPr>
          <a:xfrm>
            <a:off x="92750" y="57075"/>
            <a:ext cx="2404200" cy="955800"/>
          </a:xfrm>
          <a:prstGeom prst="rect">
            <a:avLst/>
          </a:prstGeom>
          <a:solidFill>
            <a:srgbClr val="FFF2CC"/>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BF9000"/>
                </a:solidFill>
                <a:latin typeface="Calibri"/>
                <a:ea typeface="Calibri"/>
                <a:cs typeface="Calibri"/>
                <a:sym typeface="Calibri"/>
              </a:rPr>
              <a:t>Use case:</a:t>
            </a:r>
            <a:endParaRPr sz="2500" b="1">
              <a:solidFill>
                <a:srgbClr val="BF9000"/>
              </a:solidFill>
              <a:latin typeface="Calibri"/>
              <a:ea typeface="Calibri"/>
              <a:cs typeface="Calibri"/>
              <a:sym typeface="Calibri"/>
            </a:endParaRPr>
          </a:p>
          <a:p>
            <a:pPr marL="0" lvl="0" indent="0" algn="ctr" rtl="0">
              <a:spcBef>
                <a:spcPts val="0"/>
              </a:spcBef>
              <a:spcAft>
                <a:spcPts val="0"/>
              </a:spcAft>
              <a:buNone/>
            </a:pPr>
            <a:r>
              <a:rPr lang="en" sz="2500" b="1">
                <a:solidFill>
                  <a:srgbClr val="BF9000"/>
                </a:solidFill>
                <a:latin typeface="Calibri"/>
                <a:ea typeface="Calibri"/>
                <a:cs typeface="Calibri"/>
                <a:sym typeface="Calibri"/>
              </a:rPr>
              <a:t>Data wrangling</a:t>
            </a:r>
            <a:endParaRPr sz="2500" b="1">
              <a:solidFill>
                <a:srgbClr val="BF9000"/>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92"/>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4400" b="0" i="0" u="none" strike="noStrike" cap="none">
                <a:latin typeface="Calibri"/>
                <a:ea typeface="Calibri"/>
                <a:cs typeface="Calibri"/>
                <a:sym typeface="Calibri"/>
              </a:rPr>
              <a:t>Weird data</a:t>
            </a:r>
            <a:endParaRPr sz="4400" b="0" i="0" u="none" strike="noStrike" cap="none">
              <a:latin typeface="Calibri"/>
              <a:ea typeface="Calibri"/>
              <a:cs typeface="Calibri"/>
              <a:sym typeface="Calibri"/>
            </a:endParaRPr>
          </a:p>
        </p:txBody>
      </p:sp>
      <p:sp>
        <p:nvSpPr>
          <p:cNvPr id="747" name="Google Shape;747;p92"/>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342900" lvl="0" indent="-342900" algn="l" rtl="0">
              <a:spcBef>
                <a:spcPts val="480"/>
              </a:spcBef>
              <a:spcAft>
                <a:spcPts val="0"/>
              </a:spcAft>
              <a:buClr>
                <a:srgbClr val="000000"/>
              </a:buClr>
              <a:buSzPts val="2400"/>
              <a:buFont typeface="Arial"/>
              <a:buChar char="•"/>
            </a:pPr>
            <a:r>
              <a:rPr lang="en" sz="2400">
                <a:solidFill>
                  <a:schemeClr val="dk2"/>
                </a:solidFill>
              </a:rPr>
              <a:t>Maintain a </a:t>
            </a:r>
            <a:r>
              <a:rPr lang="en" sz="2400" b="1">
                <a:solidFill>
                  <a:schemeClr val="dk2"/>
                </a:solidFill>
              </a:rPr>
              <a:t>theory of what the data should look like</a:t>
            </a:r>
            <a:r>
              <a:rPr lang="en" sz="2400">
                <a:solidFill>
                  <a:schemeClr val="dk2"/>
                </a:solidFill>
              </a:rPr>
              <a:t>.</a:t>
            </a:r>
            <a:endParaRPr sz="2400"/>
          </a:p>
          <a:p>
            <a:pPr marL="342900" marR="0" lvl="0" indent="-342900" algn="l" rtl="0">
              <a:spcBef>
                <a:spcPts val="0"/>
              </a:spcBef>
              <a:spcAft>
                <a:spcPts val="0"/>
              </a:spcAft>
              <a:buClr>
                <a:srgbClr val="000000"/>
              </a:buClr>
              <a:buSzPts val="2400"/>
              <a:buFont typeface="Arial"/>
              <a:buChar char="•"/>
            </a:pPr>
            <a:r>
              <a:rPr lang="en" sz="2400" b="0" i="0" u="none" strike="noStrike" cap="none">
                <a:latin typeface="Calibri"/>
                <a:ea typeface="Calibri"/>
                <a:cs typeface="Calibri"/>
                <a:sym typeface="Calibri"/>
              </a:rPr>
              <a:t>Some data </a:t>
            </a:r>
            <a:r>
              <a:rPr lang="en" sz="2400"/>
              <a:t>is</a:t>
            </a:r>
            <a:r>
              <a:rPr lang="en" sz="2400" b="0" i="0" u="none" strike="noStrike" cap="none">
                <a:latin typeface="Calibri"/>
                <a:ea typeface="Calibri"/>
                <a:cs typeface="Calibri"/>
                <a:sym typeface="Calibri"/>
              </a:rPr>
              <a:t> </a:t>
            </a:r>
            <a:r>
              <a:rPr lang="en" sz="2400" b="1" i="0" u="none" strike="noStrike" cap="none">
                <a:latin typeface="Calibri"/>
                <a:ea typeface="Calibri"/>
                <a:cs typeface="Calibri"/>
                <a:sym typeface="Calibri"/>
              </a:rPr>
              <a:t>very hard to explain</a:t>
            </a:r>
            <a:r>
              <a:rPr lang="en" sz="2400" b="0" i="0" u="none" strike="noStrike" cap="none">
                <a:latin typeface="Calibri"/>
                <a:ea typeface="Calibri"/>
                <a:cs typeface="Calibri"/>
                <a:sym typeface="Calibri"/>
              </a:rPr>
              <a:t>.</a:t>
            </a:r>
            <a:endParaRPr sz="2400"/>
          </a:p>
          <a:p>
            <a:pPr marL="342900" marR="0" lvl="0" indent="-342900" algn="l" rtl="0">
              <a:spcBef>
                <a:spcPts val="0"/>
              </a:spcBef>
              <a:spcAft>
                <a:spcPts val="0"/>
              </a:spcAft>
              <a:buClr>
                <a:srgbClr val="000000"/>
              </a:buClr>
              <a:buSzPts val="2400"/>
              <a:buFont typeface="Arial"/>
              <a:buChar char="•"/>
            </a:pPr>
            <a:r>
              <a:rPr lang="en" sz="2400" b="0" i="0" u="none" strike="noStrike" cap="none">
                <a:latin typeface="Calibri"/>
                <a:ea typeface="Calibri"/>
                <a:cs typeface="Calibri"/>
                <a:sym typeface="Calibri"/>
              </a:rPr>
              <a:t>Never just blink it away!</a:t>
            </a:r>
            <a:endParaRPr/>
          </a:p>
          <a:p>
            <a:pPr marL="342900" marR="0" lvl="0" indent="-342900" algn="l" rtl="0">
              <a:spcBef>
                <a:spcPts val="480"/>
              </a:spcBef>
              <a:spcAft>
                <a:spcPts val="0"/>
              </a:spcAft>
              <a:buClr>
                <a:srgbClr val="000000"/>
              </a:buClr>
              <a:buSzPts val="2400"/>
              <a:buFont typeface="Arial"/>
              <a:buChar char="•"/>
            </a:pPr>
            <a:r>
              <a:rPr lang="en" sz="2400"/>
              <a:t>First, assume a bug. Try to fix it.</a:t>
            </a:r>
            <a:endParaRPr sz="2400"/>
          </a:p>
          <a:p>
            <a:pPr marL="342900" marR="0" lvl="0" indent="-342900" algn="l" rtl="0">
              <a:spcBef>
                <a:spcPts val="480"/>
              </a:spcBef>
              <a:spcAft>
                <a:spcPts val="0"/>
              </a:spcAft>
              <a:buClr>
                <a:srgbClr val="000000"/>
              </a:buClr>
              <a:buSzPts val="2400"/>
              <a:buFont typeface="Arial"/>
              <a:buChar char="•"/>
            </a:pPr>
            <a:r>
              <a:rPr lang="en" sz="2400"/>
              <a:t>If not a bug: you might have made an interesting discovery!</a:t>
            </a:r>
            <a:endParaRPr sz="2400"/>
          </a:p>
          <a:p>
            <a:pPr marL="342900" marR="0" lvl="0" indent="-342900" algn="l" rtl="0">
              <a:spcBef>
                <a:spcPts val="480"/>
              </a:spcBef>
              <a:spcAft>
                <a:spcPts val="0"/>
              </a:spcAft>
              <a:buClr>
                <a:srgbClr val="000000"/>
              </a:buClr>
              <a:buSzPts val="2400"/>
              <a:buFont typeface="Arial"/>
              <a:buChar char="•"/>
            </a:pPr>
            <a:r>
              <a:rPr lang="en" sz="2400"/>
              <a:t>Some of science’s most important findings were made by not ignoring weird data, but dwelling on it!</a:t>
            </a:r>
            <a:endParaRPr sz="2400"/>
          </a:p>
        </p:txBody>
      </p:sp>
      <p:grpSp>
        <p:nvGrpSpPr>
          <p:cNvPr id="748" name="Google Shape;748;p92"/>
          <p:cNvGrpSpPr/>
          <p:nvPr/>
        </p:nvGrpSpPr>
        <p:grpSpPr>
          <a:xfrm>
            <a:off x="5759798" y="1850267"/>
            <a:ext cx="2035744" cy="808260"/>
            <a:chOff x="1185304" y="2279821"/>
            <a:chExt cx="4724400" cy="2193974"/>
          </a:xfrm>
        </p:grpSpPr>
        <p:pic>
          <p:nvPicPr>
            <p:cNvPr id="749" name="Google Shape;749;p92" descr="http://www.vertex42.com/ExcelArticles/mc/Images/ScreenCaptures/SalesForecast-Histogram.gif"/>
            <p:cNvPicPr preferRelativeResize="0"/>
            <p:nvPr/>
          </p:nvPicPr>
          <p:blipFill rotWithShape="1">
            <a:blip r:embed="rId3">
              <a:alphaModFix/>
            </a:blip>
            <a:srcRect/>
            <a:stretch/>
          </p:blipFill>
          <p:spPr>
            <a:xfrm>
              <a:off x="1185304" y="2373495"/>
              <a:ext cx="4724400" cy="2100300"/>
            </a:xfrm>
            <a:prstGeom prst="rect">
              <a:avLst/>
            </a:prstGeom>
            <a:noFill/>
            <a:ln>
              <a:noFill/>
            </a:ln>
          </p:spPr>
        </p:pic>
        <p:sp>
          <p:nvSpPr>
            <p:cNvPr id="750" name="Google Shape;750;p92"/>
            <p:cNvSpPr/>
            <p:nvPr/>
          </p:nvSpPr>
          <p:spPr>
            <a:xfrm>
              <a:off x="1812324" y="2279821"/>
              <a:ext cx="3945925" cy="25949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1" name="Google Shape;751;p92"/>
            <p:cNvSpPr/>
            <p:nvPr/>
          </p:nvSpPr>
          <p:spPr>
            <a:xfrm>
              <a:off x="3527351" y="2656702"/>
              <a:ext cx="327900" cy="141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52" name="Google Shape;752;p92"/>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49</a:t>
            </a:fld>
            <a:endParaRPr/>
          </a:p>
        </p:txBody>
      </p:sp>
      <p:sp>
        <p:nvSpPr>
          <p:cNvPr id="753" name="Google Shape;753;p92"/>
          <p:cNvSpPr/>
          <p:nvPr/>
        </p:nvSpPr>
        <p:spPr>
          <a:xfrm>
            <a:off x="92750" y="57075"/>
            <a:ext cx="2404200" cy="955800"/>
          </a:xfrm>
          <a:prstGeom prst="rect">
            <a:avLst/>
          </a:prstGeom>
          <a:solidFill>
            <a:srgbClr val="FFF2CC"/>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BF9000"/>
                </a:solidFill>
                <a:latin typeface="Calibri"/>
                <a:ea typeface="Calibri"/>
                <a:cs typeface="Calibri"/>
                <a:sym typeface="Calibri"/>
              </a:rPr>
              <a:t>Use case:</a:t>
            </a:r>
            <a:endParaRPr sz="2500" b="1">
              <a:solidFill>
                <a:srgbClr val="BF9000"/>
              </a:solidFill>
              <a:latin typeface="Calibri"/>
              <a:ea typeface="Calibri"/>
              <a:cs typeface="Calibri"/>
              <a:sym typeface="Calibri"/>
            </a:endParaRPr>
          </a:p>
          <a:p>
            <a:pPr marL="0" lvl="0" indent="0" algn="ctr" rtl="0">
              <a:spcBef>
                <a:spcPts val="0"/>
              </a:spcBef>
              <a:spcAft>
                <a:spcPts val="0"/>
              </a:spcAft>
              <a:buNone/>
            </a:pPr>
            <a:r>
              <a:rPr lang="en" sz="2500" b="1">
                <a:solidFill>
                  <a:srgbClr val="BF9000"/>
                </a:solidFill>
                <a:latin typeface="Calibri"/>
                <a:ea typeface="Calibri"/>
                <a:cs typeface="Calibri"/>
                <a:sym typeface="Calibri"/>
              </a:rPr>
              <a:t>Data wrangling</a:t>
            </a:r>
            <a:endParaRPr sz="2500" b="1">
              <a:solidFill>
                <a:srgbClr val="BF9000"/>
              </a:solidFill>
              <a:latin typeface="Calibri"/>
              <a:ea typeface="Calibri"/>
              <a:cs typeface="Calibri"/>
              <a:sym typeface="Calibri"/>
            </a:endParaRPr>
          </a:p>
        </p:txBody>
      </p:sp>
      <p:sp>
        <p:nvSpPr>
          <p:cNvPr id="754" name="Google Shape;754;p92"/>
          <p:cNvSpPr/>
          <p:nvPr/>
        </p:nvSpPr>
        <p:spPr>
          <a:xfrm>
            <a:off x="6313450" y="114150"/>
            <a:ext cx="2782200" cy="1177200"/>
          </a:xfrm>
          <a:prstGeom prst="cloudCallout">
            <a:avLst>
              <a:gd name="adj1" fmla="val -56923"/>
              <a:gd name="adj2" fmla="val 46354"/>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5" name="Google Shape;755;p92" descr="http://www.vertex42.com/ExcelArticles/mc/Images/ScreenCaptures/SalesForecast-Histogram.gif"/>
          <p:cNvPicPr preferRelativeResize="0"/>
          <p:nvPr/>
        </p:nvPicPr>
        <p:blipFill rotWithShape="1">
          <a:blip r:embed="rId3">
            <a:alphaModFix/>
          </a:blip>
          <a:srcRect t="7347"/>
          <a:stretch/>
        </p:blipFill>
        <p:spPr>
          <a:xfrm>
            <a:off x="6755754" y="305873"/>
            <a:ext cx="1839000" cy="757500"/>
          </a:xfrm>
          <a:prstGeom prst="rect">
            <a:avLst/>
          </a:prstGeom>
          <a:noFill/>
          <a:ln>
            <a:noFill/>
          </a:ln>
        </p:spPr>
      </p:pic>
      <p:pic>
        <p:nvPicPr>
          <p:cNvPr id="756" name="Google Shape;756;p92"/>
          <p:cNvPicPr preferRelativeResize="0"/>
          <p:nvPr/>
        </p:nvPicPr>
        <p:blipFill>
          <a:blip r:embed="rId4">
            <a:alphaModFix/>
          </a:blip>
          <a:stretch>
            <a:fillRect/>
          </a:stretch>
        </p:blipFill>
        <p:spPr>
          <a:xfrm>
            <a:off x="8006023" y="1774075"/>
            <a:ext cx="985576" cy="1034275"/>
          </a:xfrm>
          <a:prstGeom prst="rect">
            <a:avLst/>
          </a:prstGeom>
          <a:noFill/>
          <a:ln>
            <a:noFill/>
          </a:ln>
        </p:spPr>
      </p:pic>
      <p:sp>
        <p:nvSpPr>
          <p:cNvPr id="757" name="Google Shape;757;p92"/>
          <p:cNvSpPr/>
          <p:nvPr/>
        </p:nvSpPr>
        <p:spPr>
          <a:xfrm>
            <a:off x="5436000" y="1700127"/>
            <a:ext cx="3708000" cy="1053300"/>
          </a:xfrm>
          <a:prstGeom prst="wedgeRoundRectCallout">
            <a:avLst>
              <a:gd name="adj1" fmla="val -55387"/>
              <a:gd name="adj2" fmla="val -26972"/>
              <a:gd name="adj3"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8" name="Google Shape;758;p92"/>
          <p:cNvPicPr preferRelativeResize="0"/>
          <p:nvPr/>
        </p:nvPicPr>
        <p:blipFill>
          <a:blip r:embed="rId5">
            <a:alphaModFix/>
          </a:blip>
          <a:stretch>
            <a:fillRect/>
          </a:stretch>
        </p:blipFill>
        <p:spPr>
          <a:xfrm>
            <a:off x="6313450" y="4005675"/>
            <a:ext cx="1422000" cy="1066500"/>
          </a:xfrm>
          <a:prstGeom prst="rect">
            <a:avLst/>
          </a:prstGeom>
          <a:noFill/>
          <a:ln>
            <a:noFill/>
          </a:ln>
        </p:spPr>
      </p:pic>
      <p:sp>
        <p:nvSpPr>
          <p:cNvPr id="759" name="Google Shape;759;p92"/>
          <p:cNvSpPr txBox="1"/>
          <p:nvPr/>
        </p:nvSpPr>
        <p:spPr>
          <a:xfrm>
            <a:off x="7770375" y="4680500"/>
            <a:ext cx="1117200" cy="41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a:t>
            </a:r>
            <a:r>
              <a:rPr lang="en" u="sng">
                <a:solidFill>
                  <a:srgbClr val="0277BD"/>
                </a:solidFill>
                <a:latin typeface="Helvetica Neue"/>
                <a:ea typeface="Helvetica Neue"/>
                <a:cs typeface="Helvetica Neue"/>
                <a:sym typeface="Helvetica Neue"/>
                <a:hlinkClick r:id="rId6">
                  <a:extLst>
                    <a:ext uri="{A12FA001-AC4F-418D-AE19-62706E023703}">
                      <ahyp:hlinkClr xmlns:ahyp="http://schemas.microsoft.com/office/drawing/2018/hyperlinkcolor" val="tx"/>
                    </a:ext>
                  </a:extLst>
                </a:hlinkClick>
              </a:rPr>
              <a:t>link</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8"/>
          <p:cNvSpPr txBox="1">
            <a:spLocks noGrp="1"/>
          </p:cNvSpPr>
          <p:nvPr>
            <p:ph type="title"/>
          </p:nvPr>
        </p:nvSpPr>
        <p:spPr>
          <a:xfrm>
            <a:off x="457200" y="48006"/>
            <a:ext cx="8229600" cy="6720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4400" b="0" i="0" u="none" strike="noStrike" cap="none">
                <a:latin typeface="Calibri"/>
                <a:ea typeface="Calibri"/>
                <a:cs typeface="Calibri"/>
                <a:sym typeface="Calibri"/>
              </a:rPr>
              <a:t>Uses for </a:t>
            </a:r>
            <a:r>
              <a:rPr lang="en"/>
              <a:t>d</a:t>
            </a:r>
            <a:r>
              <a:rPr lang="en" sz="4400" b="0" i="0" u="none" strike="noStrike" cap="none">
                <a:latin typeface="Calibri"/>
                <a:ea typeface="Calibri"/>
                <a:cs typeface="Calibri"/>
                <a:sym typeface="Calibri"/>
              </a:rPr>
              <a:t>ata </a:t>
            </a:r>
            <a:r>
              <a:rPr lang="en"/>
              <a:t>v</a:t>
            </a:r>
            <a:r>
              <a:rPr lang="en" sz="4400" b="0" i="0" u="none" strike="noStrike" cap="none">
                <a:latin typeface="Calibri"/>
                <a:ea typeface="Calibri"/>
                <a:cs typeface="Calibri"/>
                <a:sym typeface="Calibri"/>
              </a:rPr>
              <a:t>i</a:t>
            </a:r>
            <a:r>
              <a:rPr lang="en"/>
              <a:t>sualization</a:t>
            </a:r>
            <a:endParaRPr sz="4400" b="0" i="0" u="none" strike="noStrike" cap="none">
              <a:latin typeface="Calibri"/>
              <a:ea typeface="Calibri"/>
              <a:cs typeface="Calibri"/>
              <a:sym typeface="Calibri"/>
            </a:endParaRPr>
          </a:p>
        </p:txBody>
      </p:sp>
      <p:sp>
        <p:nvSpPr>
          <p:cNvPr id="256" name="Google Shape;256;p48"/>
          <p:cNvSpPr txBox="1">
            <a:spLocks noGrp="1"/>
          </p:cNvSpPr>
          <p:nvPr>
            <p:ph type="body" idx="1"/>
          </p:nvPr>
        </p:nvSpPr>
        <p:spPr>
          <a:xfrm>
            <a:off x="457200" y="796290"/>
            <a:ext cx="8229600" cy="4203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 sz="2000" b="0" i="0" u="none" strike="noStrike" cap="none">
                <a:latin typeface="Calibri"/>
                <a:ea typeface="Calibri"/>
                <a:cs typeface="Calibri"/>
                <a:sym typeface="Calibri"/>
              </a:rPr>
              <a:t>Support reasoning about information </a:t>
            </a:r>
            <a:r>
              <a:rPr lang="en" sz="2000" b="1" i="0" u="none" strike="noStrike" cap="none"/>
              <a:t>(</a:t>
            </a:r>
            <a:r>
              <a:rPr lang="en" sz="2000" b="1" i="0" u="none" strike="noStrike" cap="none">
                <a:latin typeface="Calibri"/>
                <a:ea typeface="Calibri"/>
                <a:cs typeface="Calibri"/>
                <a:sym typeface="Calibri"/>
              </a:rPr>
              <a:t>analysis</a:t>
            </a:r>
            <a:r>
              <a:rPr lang="en" sz="2000" b="1" i="0" u="none" strike="noStrike" cap="none"/>
              <a:t>) </a:t>
            </a:r>
            <a:endParaRPr sz="2000" b="1"/>
          </a:p>
          <a:p>
            <a:pPr marL="742950" marR="0" lvl="1" indent="-260350" algn="l" rtl="0">
              <a:spcBef>
                <a:spcPts val="480"/>
              </a:spcBef>
              <a:spcAft>
                <a:spcPts val="0"/>
              </a:spcAft>
              <a:buClr>
                <a:srgbClr val="000000"/>
              </a:buClr>
              <a:buSzPts val="2000"/>
              <a:buFont typeface="Arial"/>
              <a:buChar char="•"/>
            </a:pPr>
            <a:r>
              <a:rPr lang="en" sz="2000" b="0" i="0" u="none" strike="noStrike" cap="none">
                <a:latin typeface="Calibri"/>
                <a:ea typeface="Calibri"/>
                <a:cs typeface="Calibri"/>
                <a:sym typeface="Calibri"/>
              </a:rPr>
              <a:t>Finding relationships</a:t>
            </a:r>
            <a:endParaRPr sz="2000"/>
          </a:p>
          <a:p>
            <a:pPr marL="742950" marR="0" lvl="1" indent="-260350" algn="l" rtl="0">
              <a:spcBef>
                <a:spcPts val="480"/>
              </a:spcBef>
              <a:spcAft>
                <a:spcPts val="0"/>
              </a:spcAft>
              <a:buClr>
                <a:srgbClr val="000000"/>
              </a:buClr>
              <a:buSzPts val="2000"/>
              <a:buFont typeface="Arial"/>
              <a:buChar char="•"/>
            </a:pPr>
            <a:r>
              <a:rPr lang="en" sz="2000" b="0" i="0" u="none" strike="noStrike" cap="none">
                <a:latin typeface="Calibri"/>
                <a:ea typeface="Calibri"/>
                <a:cs typeface="Calibri"/>
                <a:sym typeface="Calibri"/>
              </a:rPr>
              <a:t>Discover structure</a:t>
            </a:r>
            <a:endParaRPr sz="2000"/>
          </a:p>
          <a:p>
            <a:pPr marL="742950" marR="0" lvl="1" indent="-260350" algn="l" rtl="0">
              <a:spcBef>
                <a:spcPts val="480"/>
              </a:spcBef>
              <a:spcAft>
                <a:spcPts val="0"/>
              </a:spcAft>
              <a:buClr>
                <a:srgbClr val="000000"/>
              </a:buClr>
              <a:buSzPts val="2000"/>
              <a:buFont typeface="Arial"/>
              <a:buChar char="•"/>
            </a:pPr>
            <a:r>
              <a:rPr lang="en" sz="2000" b="0" i="0" u="none" strike="noStrike" cap="none">
                <a:latin typeface="Calibri"/>
                <a:ea typeface="Calibri"/>
                <a:cs typeface="Calibri"/>
                <a:sym typeface="Calibri"/>
              </a:rPr>
              <a:t>Quantifying values and influences</a:t>
            </a:r>
            <a:endParaRPr sz="2000"/>
          </a:p>
          <a:p>
            <a:pPr marL="742950" marR="0" lvl="1" indent="-260350" algn="l" rtl="0">
              <a:spcBef>
                <a:spcPts val="480"/>
              </a:spcBef>
              <a:spcAft>
                <a:spcPts val="0"/>
              </a:spcAft>
              <a:buClr>
                <a:srgbClr val="000000"/>
              </a:buClr>
              <a:buSzPts val="2000"/>
              <a:buFont typeface="Arial"/>
              <a:buChar char="•"/>
            </a:pPr>
            <a:r>
              <a:rPr lang="en" sz="2000" b="0" i="0" u="none" strike="noStrike" cap="none">
                <a:latin typeface="Calibri"/>
                <a:ea typeface="Calibri"/>
                <a:cs typeface="Calibri"/>
                <a:sym typeface="Calibri"/>
              </a:rPr>
              <a:t>Should be part of </a:t>
            </a:r>
            <a:r>
              <a:rPr lang="en" sz="2000"/>
              <a:t>the data analysis</a:t>
            </a:r>
            <a:r>
              <a:rPr lang="en" sz="2000" b="0" i="0" u="none" strike="noStrike" cap="none">
                <a:latin typeface="Calibri"/>
                <a:ea typeface="Calibri"/>
                <a:cs typeface="Calibri"/>
                <a:sym typeface="Calibri"/>
              </a:rPr>
              <a:t> cycle</a:t>
            </a:r>
            <a:endParaRPr sz="2000" b="0" i="0" u="none" strike="noStrike" cap="none">
              <a:latin typeface="Calibri"/>
              <a:ea typeface="Calibri"/>
              <a:cs typeface="Calibri"/>
              <a:sym typeface="Calibri"/>
            </a:endParaRPr>
          </a:p>
          <a:p>
            <a:pPr marL="0" marR="0" lvl="0" indent="0" algn="l" rtl="0">
              <a:spcBef>
                <a:spcPts val="560"/>
              </a:spcBef>
              <a:spcAft>
                <a:spcPts val="0"/>
              </a:spcAft>
              <a:buClr>
                <a:schemeClr val="dk1"/>
              </a:buClr>
              <a:buFont typeface="Arial"/>
              <a:buNone/>
            </a:pPr>
            <a:r>
              <a:rPr lang="en" sz="2000" b="0" i="0" u="none" strike="noStrike" cap="none">
                <a:latin typeface="Calibri"/>
                <a:ea typeface="Calibri"/>
                <a:cs typeface="Calibri"/>
                <a:sym typeface="Calibri"/>
              </a:rPr>
              <a:t>Inform and persuade others </a:t>
            </a:r>
            <a:r>
              <a:rPr lang="en" sz="2000" b="1" i="0" u="none" strike="noStrike" cap="none"/>
              <a:t>(</a:t>
            </a:r>
            <a:r>
              <a:rPr lang="en" sz="2000" b="1" i="0" u="none" strike="noStrike" cap="none">
                <a:latin typeface="Calibri"/>
                <a:ea typeface="Calibri"/>
                <a:cs typeface="Calibri"/>
                <a:sym typeface="Calibri"/>
              </a:rPr>
              <a:t>communication</a:t>
            </a:r>
            <a:r>
              <a:rPr lang="en" sz="2000" b="1" i="0" u="none" strike="noStrike" cap="none"/>
              <a:t>)</a:t>
            </a:r>
            <a:endParaRPr sz="2000" b="1"/>
          </a:p>
          <a:p>
            <a:pPr marL="742950" marR="0" lvl="1" indent="-260350" algn="l" rtl="0">
              <a:spcBef>
                <a:spcPts val="480"/>
              </a:spcBef>
              <a:spcAft>
                <a:spcPts val="0"/>
              </a:spcAft>
              <a:buClr>
                <a:srgbClr val="000000"/>
              </a:buClr>
              <a:buSzPts val="2000"/>
              <a:buFont typeface="Arial"/>
              <a:buChar char="•"/>
            </a:pPr>
            <a:r>
              <a:rPr lang="en" sz="2000" b="0" i="0" u="none" strike="noStrike" cap="none">
                <a:latin typeface="Calibri"/>
                <a:ea typeface="Calibri"/>
                <a:cs typeface="Calibri"/>
                <a:sym typeface="Calibri"/>
              </a:rPr>
              <a:t>Capture attention, engage</a:t>
            </a:r>
            <a:endParaRPr sz="2000"/>
          </a:p>
          <a:p>
            <a:pPr marL="742950" marR="0" lvl="1" indent="-260350" algn="l" rtl="0">
              <a:spcBef>
                <a:spcPts val="480"/>
              </a:spcBef>
              <a:spcAft>
                <a:spcPts val="0"/>
              </a:spcAft>
              <a:buClr>
                <a:srgbClr val="000000"/>
              </a:buClr>
              <a:buSzPts val="2000"/>
              <a:buFont typeface="Arial"/>
              <a:buChar char="•"/>
            </a:pPr>
            <a:r>
              <a:rPr lang="en" sz="2000" b="0" i="0" u="none" strike="noStrike" cap="none">
                <a:latin typeface="Calibri"/>
                <a:ea typeface="Calibri"/>
                <a:cs typeface="Calibri"/>
                <a:sym typeface="Calibri"/>
              </a:rPr>
              <a:t>Tell a story visually </a:t>
            </a:r>
            <a:endParaRPr sz="2000"/>
          </a:p>
          <a:p>
            <a:pPr marL="742950" marR="0" lvl="1" indent="-260350" algn="l" rtl="0">
              <a:spcBef>
                <a:spcPts val="480"/>
              </a:spcBef>
              <a:spcAft>
                <a:spcPts val="0"/>
              </a:spcAft>
              <a:buClr>
                <a:srgbClr val="000000"/>
              </a:buClr>
              <a:buSzPts val="2000"/>
              <a:buFont typeface="Arial"/>
              <a:buChar char="•"/>
            </a:pPr>
            <a:r>
              <a:rPr lang="en" sz="2000"/>
              <a:t>Can f</a:t>
            </a:r>
            <a:r>
              <a:rPr lang="en" sz="2000" b="0" i="0" u="none" strike="noStrike" cap="none">
                <a:latin typeface="Calibri"/>
                <a:ea typeface="Calibri"/>
                <a:cs typeface="Calibri"/>
                <a:sym typeface="Calibri"/>
              </a:rPr>
              <a:t>ocus on certain aspects and omit others</a:t>
            </a:r>
            <a:endParaRPr sz="2000" b="0" i="0" u="none" strike="noStrike" cap="none">
              <a:latin typeface="Calibri"/>
              <a:ea typeface="Calibri"/>
              <a:cs typeface="Calibri"/>
              <a:sym typeface="Calibri"/>
            </a:endParaRPr>
          </a:p>
          <a:p>
            <a:pPr marL="0" marR="0" lvl="0" indent="0" algn="l" rtl="0">
              <a:spcBef>
                <a:spcPts val="1600"/>
              </a:spcBef>
              <a:spcAft>
                <a:spcPts val="1600"/>
              </a:spcAft>
              <a:buNone/>
            </a:pPr>
            <a:r>
              <a:rPr lang="en" sz="2000"/>
              <a:t>Make it easier to evaluate potential courses of action </a:t>
            </a:r>
            <a:r>
              <a:rPr lang="en" sz="2000" b="1"/>
              <a:t>(decision-making)</a:t>
            </a:r>
            <a:endParaRPr sz="2000" b="1"/>
          </a:p>
        </p:txBody>
      </p:sp>
      <p:sp>
        <p:nvSpPr>
          <p:cNvPr id="257" name="Google Shape;257;p48"/>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a:t>
            </a:fld>
            <a:endParaRPr/>
          </a:p>
        </p:txBody>
      </p:sp>
      <p:pic>
        <p:nvPicPr>
          <p:cNvPr id="258" name="Google Shape;258;p48"/>
          <p:cNvPicPr preferRelativeResize="0"/>
          <p:nvPr/>
        </p:nvPicPr>
        <p:blipFill>
          <a:blip r:embed="rId3">
            <a:alphaModFix/>
          </a:blip>
          <a:stretch>
            <a:fillRect/>
          </a:stretch>
        </p:blipFill>
        <p:spPr>
          <a:xfrm>
            <a:off x="5744999" y="691925"/>
            <a:ext cx="3266875" cy="3481350"/>
          </a:xfrm>
          <a:prstGeom prst="rect">
            <a:avLst/>
          </a:prstGeom>
          <a:noFill/>
          <a:ln>
            <a:noFill/>
          </a:ln>
        </p:spPr>
      </p:pic>
      <p:sp>
        <p:nvSpPr>
          <p:cNvPr id="259" name="Google Shape;259;p48"/>
          <p:cNvSpPr/>
          <p:nvPr/>
        </p:nvSpPr>
        <p:spPr>
          <a:xfrm>
            <a:off x="5505567" y="2578400"/>
            <a:ext cx="212700" cy="1860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93"/>
          <p:cNvSpPr txBox="1">
            <a:spLocks noGrp="1"/>
          </p:cNvSpPr>
          <p:nvPr>
            <p:ph type="body" idx="1"/>
          </p:nvPr>
        </p:nvSpPr>
        <p:spPr>
          <a:xfrm>
            <a:off x="284085" y="1047750"/>
            <a:ext cx="8602500" cy="3394500"/>
          </a:xfrm>
          <a:prstGeom prst="rect">
            <a:avLst/>
          </a:prstGeom>
          <a:noFill/>
          <a:ln>
            <a:noFill/>
          </a:ln>
        </p:spPr>
        <p:txBody>
          <a:bodyPr spcFirstLastPara="1" wrap="square" lIns="91425" tIns="45700" rIns="91425" bIns="45700" anchor="t" anchorCtr="0">
            <a:noAutofit/>
          </a:bodyPr>
          <a:lstStyle/>
          <a:p>
            <a:pPr marL="342900" marR="0" lvl="0" indent="-241300" algn="l" rtl="0">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0" marR="0" lvl="0" indent="0" algn="l" rtl="0">
              <a:spcBef>
                <a:spcPts val="480"/>
              </a:spcBef>
              <a:spcAft>
                <a:spcPts val="0"/>
              </a:spcAft>
              <a:buNone/>
            </a:pPr>
            <a:r>
              <a:rPr lang="en" sz="2400" b="0" i="0" u="none" strike="noStrike" cap="none">
                <a:latin typeface="Calibri"/>
                <a:ea typeface="Calibri"/>
                <a:cs typeface="Calibri"/>
                <a:sym typeface="Calibri"/>
              </a:rPr>
              <a:t>NY Times </a:t>
            </a:r>
            <a:r>
              <a:rPr lang="en" sz="2400"/>
              <a:t>i</a:t>
            </a:r>
            <a:r>
              <a:rPr lang="en" sz="2400" b="0" i="0" u="none" strike="noStrike" cap="none">
                <a:latin typeface="Calibri"/>
                <a:ea typeface="Calibri"/>
                <a:cs typeface="Calibri"/>
                <a:sym typeface="Calibri"/>
              </a:rPr>
              <a:t>nteractive </a:t>
            </a:r>
            <a:r>
              <a:rPr lang="en" sz="2400"/>
              <a:t>v</a:t>
            </a:r>
            <a:r>
              <a:rPr lang="en" sz="2400" b="0" i="0" u="none" strike="noStrike" cap="none">
                <a:latin typeface="Calibri"/>
                <a:ea typeface="Calibri"/>
                <a:cs typeface="Calibri"/>
                <a:sym typeface="Calibri"/>
              </a:rPr>
              <a:t>isualizations (recession/recovery 2014)</a:t>
            </a:r>
            <a:br>
              <a:rPr lang="en" sz="2400" b="0" i="0" u="none" strike="noStrike" cap="none">
                <a:latin typeface="Calibri"/>
                <a:ea typeface="Calibri"/>
                <a:cs typeface="Calibri"/>
                <a:sym typeface="Calibri"/>
              </a:rPr>
            </a:br>
            <a:r>
              <a:rPr lang="en" sz="1600" b="0" i="0" u="sng" strike="noStrike" cap="none">
                <a:solidFill>
                  <a:schemeClr val="hlink"/>
                </a:solidFill>
                <a:latin typeface="Calibri"/>
                <a:ea typeface="Calibri"/>
                <a:cs typeface="Calibri"/>
                <a:sym typeface="Calibri"/>
                <a:hlinkClick r:id="rId3"/>
              </a:rPr>
              <a:t>http://www.nytimes.com/interactive/2014/06/05/upshot/how-the-recession-reshaped-the-economy-in-255-charts.html</a:t>
            </a:r>
            <a:r>
              <a:rPr lang="en" sz="1600" b="0" i="0" u="none" strike="noStrike" cap="none">
                <a:solidFill>
                  <a:schemeClr val="dk1"/>
                </a:solidFill>
                <a:latin typeface="Calibri"/>
                <a:ea typeface="Calibri"/>
                <a:cs typeface="Calibri"/>
                <a:sym typeface="Calibri"/>
              </a:rPr>
              <a:t> </a:t>
            </a:r>
            <a:endParaRPr/>
          </a:p>
          <a:p>
            <a:pPr marL="342900" marR="0" lvl="0" indent="-254000" algn="l" rtl="0">
              <a:spcBef>
                <a:spcPts val="28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l" rtl="0">
              <a:spcBef>
                <a:spcPts val="480"/>
              </a:spcBef>
              <a:spcAft>
                <a:spcPts val="0"/>
              </a:spcAft>
              <a:buNone/>
            </a:pPr>
            <a:r>
              <a:rPr lang="en" sz="2400" b="0" i="0" u="none" strike="noStrike" cap="none">
                <a:latin typeface="Calibri"/>
                <a:ea typeface="Calibri"/>
                <a:cs typeface="Calibri"/>
                <a:sym typeface="Calibri"/>
              </a:rPr>
              <a:t>And 2014 “the year in interactive storytelling”</a:t>
            </a:r>
            <a:endParaRPr/>
          </a:p>
          <a:p>
            <a:pPr marL="0" marR="0" lvl="0" indent="0" algn="l" rtl="0">
              <a:spcBef>
                <a:spcPts val="320"/>
              </a:spcBef>
              <a:spcAft>
                <a:spcPts val="0"/>
              </a:spcAft>
              <a:buNone/>
            </a:pPr>
            <a:r>
              <a:rPr lang="en" sz="1600" b="0" i="0" u="sng" strike="noStrike" cap="none">
                <a:solidFill>
                  <a:schemeClr val="hlink"/>
                </a:solidFill>
                <a:latin typeface="Calibri"/>
                <a:ea typeface="Calibri"/>
                <a:cs typeface="Calibri"/>
                <a:sym typeface="Calibri"/>
                <a:hlinkClick r:id="rId4"/>
              </a:rPr>
              <a:t>http://www.nytimes.com/interactive/2014/12/29/us/year-in-interactive-storytelling.html?_r=0</a:t>
            </a:r>
            <a:r>
              <a:rPr lang="en" sz="1600" b="0" i="0" u="none" strike="noStrike" cap="none">
                <a:solidFill>
                  <a:schemeClr val="dk1"/>
                </a:solidFill>
                <a:latin typeface="Calibri"/>
                <a:ea typeface="Calibri"/>
                <a:cs typeface="Calibri"/>
                <a:sym typeface="Calibri"/>
              </a:rPr>
              <a:t> </a:t>
            </a:r>
            <a:endParaRPr/>
          </a:p>
          <a:p>
            <a:pPr marL="342900" marR="0" lvl="0" indent="-241300" algn="l" rtl="0">
              <a:spcBef>
                <a:spcPts val="32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0" marR="0" lvl="0" indent="0" algn="l" rtl="0">
              <a:spcBef>
                <a:spcPts val="480"/>
              </a:spcBef>
              <a:spcAft>
                <a:spcPts val="1600"/>
              </a:spcAft>
              <a:buNone/>
            </a:pPr>
            <a:r>
              <a:rPr lang="en" sz="2400" b="0" i="0" u="none" strike="noStrike" cap="none">
                <a:latin typeface="Calibri"/>
                <a:ea typeface="Calibri"/>
                <a:cs typeface="Calibri"/>
                <a:sym typeface="Calibri"/>
              </a:rPr>
              <a:t>NY Times graphics are a great source of</a:t>
            </a:r>
            <a:br>
              <a:rPr lang="en" sz="2400"/>
            </a:br>
            <a:r>
              <a:rPr lang="en" sz="2400" i="0" u="none" strike="noStrike" cap="none"/>
              <a:t>best practices</a:t>
            </a:r>
            <a:r>
              <a:rPr lang="en" sz="2400" b="0" i="0" u="none" strike="noStrike" cap="none">
                <a:latin typeface="Calibri"/>
                <a:ea typeface="Calibri"/>
                <a:cs typeface="Calibri"/>
                <a:sym typeface="Calibri"/>
              </a:rPr>
              <a:t> in </a:t>
            </a:r>
            <a:r>
              <a:rPr lang="en" sz="2400"/>
              <a:t>viz (except for when they’re not…)</a:t>
            </a:r>
            <a:endParaRPr sz="1600" b="0" i="0" u="none" strike="noStrike" cap="none">
              <a:latin typeface="Calibri"/>
              <a:ea typeface="Calibri"/>
              <a:cs typeface="Calibri"/>
              <a:sym typeface="Calibri"/>
            </a:endParaRPr>
          </a:p>
        </p:txBody>
      </p:sp>
      <p:sp>
        <p:nvSpPr>
          <p:cNvPr id="766" name="Google Shape;766;p93"/>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50</a:t>
            </a:fld>
            <a:endParaRPr/>
          </a:p>
        </p:txBody>
      </p:sp>
      <p:pic>
        <p:nvPicPr>
          <p:cNvPr id="767" name="Google Shape;767;p93" descr="New York Times Magazine, 21-Sep-2008">
            <a:hlinkClick r:id="rId5"/>
          </p:cNvPr>
          <p:cNvPicPr preferRelativeResize="0"/>
          <p:nvPr/>
        </p:nvPicPr>
        <p:blipFill>
          <a:blip r:embed="rId6">
            <a:alphaModFix/>
          </a:blip>
          <a:stretch>
            <a:fillRect/>
          </a:stretch>
        </p:blipFill>
        <p:spPr>
          <a:xfrm>
            <a:off x="7022400" y="3497900"/>
            <a:ext cx="1088775" cy="1645600"/>
          </a:xfrm>
          <a:prstGeom prst="rect">
            <a:avLst/>
          </a:prstGeom>
          <a:noFill/>
          <a:ln>
            <a:noFill/>
          </a:ln>
        </p:spPr>
      </p:pic>
      <p:sp>
        <p:nvSpPr>
          <p:cNvPr id="768" name="Google Shape;768;p93"/>
          <p:cNvSpPr/>
          <p:nvPr/>
        </p:nvSpPr>
        <p:spPr>
          <a:xfrm>
            <a:off x="92750" y="57075"/>
            <a:ext cx="2404200" cy="1198500"/>
          </a:xfrm>
          <a:prstGeom prst="rect">
            <a:avLst/>
          </a:prstGeom>
          <a:solidFill>
            <a:srgbClr val="C9DAF8"/>
          </a:solid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1155CC"/>
                </a:solidFill>
                <a:latin typeface="Calibri"/>
                <a:ea typeface="Calibri"/>
                <a:cs typeface="Calibri"/>
                <a:sym typeface="Calibri"/>
              </a:rPr>
              <a:t>Use case:</a:t>
            </a:r>
            <a:endParaRPr sz="2500" b="1">
              <a:solidFill>
                <a:srgbClr val="1155CC"/>
              </a:solidFill>
              <a:latin typeface="Calibri"/>
              <a:ea typeface="Calibri"/>
              <a:cs typeface="Calibri"/>
              <a:sym typeface="Calibri"/>
            </a:endParaRPr>
          </a:p>
          <a:p>
            <a:pPr marL="0" lvl="0" indent="0" algn="ctr" rtl="0">
              <a:spcBef>
                <a:spcPts val="0"/>
              </a:spcBef>
              <a:spcAft>
                <a:spcPts val="0"/>
              </a:spcAft>
              <a:buNone/>
            </a:pPr>
            <a:r>
              <a:rPr lang="en" sz="2500" b="1">
                <a:solidFill>
                  <a:srgbClr val="1155CC"/>
                </a:solidFill>
                <a:latin typeface="Calibri"/>
                <a:ea typeface="Calibri"/>
                <a:cs typeface="Calibri"/>
                <a:sym typeface="Calibri"/>
              </a:rPr>
              <a:t>Journalism</a:t>
            </a:r>
            <a:endParaRPr sz="2500" b="1">
              <a:solidFill>
                <a:srgbClr val="1155CC"/>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94"/>
          <p:cNvSpPr txBox="1">
            <a:spLocks noGrp="1"/>
          </p:cNvSpPr>
          <p:nvPr>
            <p:ph type="body" idx="1"/>
          </p:nvPr>
        </p:nvSpPr>
        <p:spPr>
          <a:xfrm>
            <a:off x="3017625" y="519125"/>
            <a:ext cx="5669100" cy="2545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a:solidFill>
                <a:schemeClr val="dk1"/>
              </a:solidFill>
            </a:endParaRPr>
          </a:p>
          <a:p>
            <a:pPr marL="0" marR="0" lvl="0" indent="0" algn="l" rtl="0">
              <a:spcBef>
                <a:spcPts val="0"/>
              </a:spcBef>
              <a:spcAft>
                <a:spcPts val="0"/>
              </a:spcAft>
              <a:buNone/>
            </a:pPr>
            <a:r>
              <a:rPr lang="en" sz="2900" b="0" i="0" u="none" strike="noStrike" cap="none">
                <a:latin typeface="Calibri"/>
                <a:ea typeface="Calibri"/>
                <a:cs typeface="Calibri"/>
                <a:sym typeface="Calibri"/>
              </a:rPr>
              <a:t>Hans Rosling: </a:t>
            </a:r>
            <a:endParaRPr sz="2900"/>
          </a:p>
          <a:p>
            <a:pPr marL="0" marR="0" lvl="1" indent="0" algn="l" rtl="0">
              <a:spcBef>
                <a:spcPts val="480"/>
              </a:spcBef>
              <a:spcAft>
                <a:spcPts val="0"/>
              </a:spcAft>
              <a:buClr>
                <a:schemeClr val="dk1"/>
              </a:buClr>
              <a:buFont typeface="Arial"/>
              <a:buNone/>
            </a:pPr>
            <a:r>
              <a:rPr lang="en" sz="2900" b="1" i="0" u="none" strike="noStrike" cap="none">
                <a:latin typeface="Calibri"/>
                <a:ea typeface="Calibri"/>
                <a:cs typeface="Calibri"/>
                <a:sym typeface="Calibri"/>
              </a:rPr>
              <a:t>200 </a:t>
            </a:r>
            <a:r>
              <a:rPr lang="en" sz="2900" b="1"/>
              <a:t>c</a:t>
            </a:r>
            <a:r>
              <a:rPr lang="en" sz="2900" b="1" i="0" u="none" strike="noStrike" cap="none">
                <a:latin typeface="Calibri"/>
                <a:ea typeface="Calibri"/>
                <a:cs typeface="Calibri"/>
                <a:sym typeface="Calibri"/>
              </a:rPr>
              <a:t>ountries, 200 </a:t>
            </a:r>
            <a:r>
              <a:rPr lang="en" sz="2900" b="1"/>
              <a:t>y</a:t>
            </a:r>
            <a:r>
              <a:rPr lang="en" sz="2900" b="1" i="0" u="none" strike="noStrike" cap="none">
                <a:latin typeface="Calibri"/>
                <a:ea typeface="Calibri"/>
                <a:cs typeface="Calibri"/>
                <a:sym typeface="Calibri"/>
              </a:rPr>
              <a:t>ears, 4 </a:t>
            </a:r>
            <a:r>
              <a:rPr lang="en" sz="2900" b="1"/>
              <a:t>m</a:t>
            </a:r>
            <a:r>
              <a:rPr lang="en" sz="2900" b="1" i="0" u="none" strike="noStrike" cap="none">
                <a:latin typeface="Calibri"/>
                <a:ea typeface="Calibri"/>
                <a:cs typeface="Calibri"/>
                <a:sym typeface="Calibri"/>
              </a:rPr>
              <a:t>inutes</a:t>
            </a:r>
            <a:endParaRPr sz="2900" b="1"/>
          </a:p>
          <a:p>
            <a:pPr marL="0" marR="0" lvl="0" indent="0" algn="l" rtl="0">
              <a:spcBef>
                <a:spcPts val="360"/>
              </a:spcBef>
              <a:spcAft>
                <a:spcPts val="0"/>
              </a:spcAft>
              <a:buNone/>
            </a:pPr>
            <a:r>
              <a:rPr lang="en" sz="1600" u="sng">
                <a:solidFill>
                  <a:schemeClr val="hlink"/>
                </a:solidFill>
                <a:hlinkClick r:id="rId3"/>
              </a:rPr>
              <a:t>https://www.youtube.com/watch?v=jbkSRLYSojo</a:t>
            </a:r>
            <a:endParaRPr sz="1600" b="0" i="0" u="none" strike="noStrike" cap="none">
              <a:solidFill>
                <a:schemeClr val="dk1"/>
              </a:solidFill>
              <a:latin typeface="Calibri"/>
              <a:ea typeface="Calibri"/>
              <a:cs typeface="Calibri"/>
              <a:sym typeface="Calibri"/>
            </a:endParaRPr>
          </a:p>
          <a:p>
            <a:pPr marL="342900" marR="0" lvl="0" indent="-241300" algn="l" rtl="0">
              <a:spcBef>
                <a:spcPts val="320"/>
              </a:spcBef>
              <a:spcAft>
                <a:spcPts val="160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774" name="Google Shape;774;p94"/>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51</a:t>
            </a:fld>
            <a:endParaRPr/>
          </a:p>
        </p:txBody>
      </p:sp>
      <p:pic>
        <p:nvPicPr>
          <p:cNvPr id="775" name="Google Shape;775;p94"/>
          <p:cNvPicPr preferRelativeResize="0"/>
          <p:nvPr/>
        </p:nvPicPr>
        <p:blipFill>
          <a:blip r:embed="rId4">
            <a:alphaModFix/>
          </a:blip>
          <a:stretch>
            <a:fillRect/>
          </a:stretch>
        </p:blipFill>
        <p:spPr>
          <a:xfrm>
            <a:off x="3173600" y="2576175"/>
            <a:ext cx="4777999" cy="2362649"/>
          </a:xfrm>
          <a:prstGeom prst="rect">
            <a:avLst/>
          </a:prstGeom>
          <a:noFill/>
          <a:ln>
            <a:noFill/>
          </a:ln>
        </p:spPr>
      </p:pic>
      <p:sp>
        <p:nvSpPr>
          <p:cNvPr id="776" name="Google Shape;776;p94"/>
          <p:cNvSpPr/>
          <p:nvPr/>
        </p:nvSpPr>
        <p:spPr>
          <a:xfrm>
            <a:off x="92750" y="57075"/>
            <a:ext cx="2404200" cy="1198500"/>
          </a:xfrm>
          <a:prstGeom prst="rect">
            <a:avLst/>
          </a:prstGeom>
          <a:solidFill>
            <a:srgbClr val="D9EAD3"/>
          </a:solid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38761D"/>
                </a:solidFill>
                <a:latin typeface="Calibri"/>
                <a:ea typeface="Calibri"/>
                <a:cs typeface="Calibri"/>
                <a:sym typeface="Calibri"/>
              </a:rPr>
              <a:t>Use case:</a:t>
            </a:r>
            <a:endParaRPr sz="2500" b="1">
              <a:solidFill>
                <a:srgbClr val="38761D"/>
              </a:solidFill>
              <a:latin typeface="Calibri"/>
              <a:ea typeface="Calibri"/>
              <a:cs typeface="Calibri"/>
              <a:sym typeface="Calibri"/>
            </a:endParaRPr>
          </a:p>
          <a:p>
            <a:pPr marL="0" lvl="0" indent="0" algn="ctr" rtl="0">
              <a:spcBef>
                <a:spcPts val="0"/>
              </a:spcBef>
              <a:spcAft>
                <a:spcPts val="0"/>
              </a:spcAft>
              <a:buNone/>
            </a:pPr>
            <a:r>
              <a:rPr lang="en" sz="2500" b="1">
                <a:solidFill>
                  <a:srgbClr val="38761D"/>
                </a:solidFill>
                <a:latin typeface="Calibri"/>
                <a:ea typeface="Calibri"/>
                <a:cs typeface="Calibri"/>
                <a:sym typeface="Calibri"/>
              </a:rPr>
              <a:t>Educating the public</a:t>
            </a:r>
            <a:endParaRPr sz="2500" b="1">
              <a:solidFill>
                <a:srgbClr val="38761D"/>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95"/>
          <p:cNvSpPr txBox="1">
            <a:spLocks noGrp="1"/>
          </p:cNvSpPr>
          <p:nvPr>
            <p:ph type="title"/>
          </p:nvPr>
        </p:nvSpPr>
        <p:spPr>
          <a:xfrm>
            <a:off x="1647925" y="461075"/>
            <a:ext cx="7176000" cy="479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b="0" i="0" u="none" strike="noStrike" cap="none">
                <a:solidFill>
                  <a:srgbClr val="000000"/>
                </a:solidFill>
                <a:latin typeface="Calibri"/>
                <a:ea typeface="Calibri"/>
                <a:cs typeface="Calibri"/>
                <a:sym typeface="Calibri"/>
              </a:rPr>
              <a:t>Charles Joseph Minard 1869</a:t>
            </a:r>
            <a:br>
              <a:rPr lang="en" b="0" i="0" u="none" strike="noStrike" cap="none">
                <a:solidFill>
                  <a:srgbClr val="000000"/>
                </a:solidFill>
                <a:latin typeface="Calibri"/>
                <a:ea typeface="Calibri"/>
                <a:cs typeface="Calibri"/>
                <a:sym typeface="Calibri"/>
              </a:rPr>
            </a:br>
            <a:r>
              <a:rPr lang="en" b="0" i="0" u="none" strike="noStrike" cap="none">
                <a:solidFill>
                  <a:srgbClr val="000000"/>
                </a:solidFill>
                <a:latin typeface="Calibri"/>
                <a:ea typeface="Calibri"/>
                <a:cs typeface="Calibri"/>
                <a:sym typeface="Calibri"/>
              </a:rPr>
              <a:t>Napoleon’s </a:t>
            </a:r>
            <a:r>
              <a:rPr lang="en" b="0">
                <a:solidFill>
                  <a:srgbClr val="000000"/>
                </a:solidFill>
                <a:latin typeface="Calibri"/>
                <a:ea typeface="Calibri"/>
                <a:cs typeface="Calibri"/>
                <a:sym typeface="Calibri"/>
              </a:rPr>
              <a:t>m</a:t>
            </a:r>
            <a:r>
              <a:rPr lang="en" b="0" i="0" u="none" strike="noStrike" cap="none">
                <a:solidFill>
                  <a:srgbClr val="000000"/>
                </a:solidFill>
                <a:latin typeface="Calibri"/>
                <a:ea typeface="Calibri"/>
                <a:cs typeface="Calibri"/>
                <a:sym typeface="Calibri"/>
              </a:rPr>
              <a:t>arch</a:t>
            </a:r>
            <a:endParaRPr b="0" i="0" u="none" strike="noStrike" cap="none">
              <a:solidFill>
                <a:srgbClr val="000000"/>
              </a:solidFill>
              <a:latin typeface="Calibri"/>
              <a:ea typeface="Calibri"/>
              <a:cs typeface="Calibri"/>
              <a:sym typeface="Calibri"/>
            </a:endParaRPr>
          </a:p>
        </p:txBody>
      </p:sp>
      <p:pic>
        <p:nvPicPr>
          <p:cNvPr id="782" name="Google Shape;782;p95"/>
          <p:cNvPicPr preferRelativeResize="0"/>
          <p:nvPr/>
        </p:nvPicPr>
        <p:blipFill rotWithShape="1">
          <a:blip r:embed="rId3">
            <a:alphaModFix/>
          </a:blip>
          <a:srcRect/>
          <a:stretch/>
        </p:blipFill>
        <p:spPr>
          <a:xfrm>
            <a:off x="1592800" y="1270044"/>
            <a:ext cx="7246200" cy="3269700"/>
          </a:xfrm>
          <a:prstGeom prst="rect">
            <a:avLst/>
          </a:prstGeom>
          <a:noFill/>
          <a:ln>
            <a:noFill/>
          </a:ln>
        </p:spPr>
      </p:pic>
      <p:sp>
        <p:nvSpPr>
          <p:cNvPr id="783" name="Google Shape;783;p95"/>
          <p:cNvSpPr txBox="1"/>
          <p:nvPr/>
        </p:nvSpPr>
        <p:spPr>
          <a:xfrm>
            <a:off x="1113656" y="4495955"/>
            <a:ext cx="7340471" cy="4847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0" i="0" u="none" strike="noStrike" cap="none">
                <a:latin typeface="Calibri"/>
                <a:ea typeface="Calibri"/>
                <a:cs typeface="Calibri"/>
                <a:sym typeface="Calibri"/>
              </a:rPr>
              <a:t>According to Tufte: “</a:t>
            </a:r>
            <a:r>
              <a:rPr lang="en" sz="1800" b="0" i="1" u="none" strike="noStrike" cap="none">
                <a:latin typeface="Calibri"/>
                <a:ea typeface="Calibri"/>
                <a:cs typeface="Calibri"/>
                <a:sym typeface="Calibri"/>
              </a:rPr>
              <a:t>It may well be the best statistical graphic ever drawn.</a:t>
            </a:r>
            <a:r>
              <a:rPr lang="en" sz="1800" b="0" i="0" u="none" strike="noStrike" cap="none">
                <a:latin typeface="Calibri"/>
                <a:ea typeface="Calibri"/>
                <a:cs typeface="Calibri"/>
                <a:sym typeface="Calibri"/>
              </a:rPr>
              <a:t>”</a:t>
            </a:r>
            <a:endParaRPr/>
          </a:p>
          <a:p>
            <a:pPr marL="0" marR="0" lvl="0" indent="0" algn="l" rtl="0">
              <a:spcBef>
                <a:spcPts val="0"/>
              </a:spcBef>
              <a:spcAft>
                <a:spcPts val="0"/>
              </a:spcAft>
              <a:buNone/>
            </a:pPr>
            <a:r>
              <a:rPr lang="en" sz="1800">
                <a:latin typeface="Calibri"/>
                <a:ea typeface="Calibri"/>
                <a:cs typeface="Calibri"/>
                <a:sym typeface="Calibri"/>
              </a:rPr>
              <a:t>5 variables: army size, location, dates, direction, temperature during retreat</a:t>
            </a:r>
            <a:endParaRPr sz="1800">
              <a:latin typeface="Calibri"/>
              <a:ea typeface="Calibri"/>
              <a:cs typeface="Calibri"/>
              <a:sym typeface="Calibri"/>
            </a:endParaRPr>
          </a:p>
        </p:txBody>
      </p:sp>
      <p:sp>
        <p:nvSpPr>
          <p:cNvPr id="784" name="Google Shape;784;p9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
        <p:nvSpPr>
          <p:cNvPr id="785" name="Google Shape;785;p95"/>
          <p:cNvSpPr/>
          <p:nvPr/>
        </p:nvSpPr>
        <p:spPr>
          <a:xfrm>
            <a:off x="92750" y="57075"/>
            <a:ext cx="2404200" cy="1198500"/>
          </a:xfrm>
          <a:prstGeom prst="rect">
            <a:avLst/>
          </a:prstGeom>
          <a:solidFill>
            <a:srgbClr val="D9D2E9"/>
          </a:solidFill>
          <a:ln w="381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9900FF"/>
                </a:solidFill>
                <a:latin typeface="Calibri"/>
                <a:ea typeface="Calibri"/>
                <a:cs typeface="Calibri"/>
                <a:sym typeface="Calibri"/>
              </a:rPr>
              <a:t>Use case:</a:t>
            </a:r>
            <a:endParaRPr sz="2500" b="1">
              <a:solidFill>
                <a:srgbClr val="9900FF"/>
              </a:solidFill>
              <a:latin typeface="Calibri"/>
              <a:ea typeface="Calibri"/>
              <a:cs typeface="Calibri"/>
              <a:sym typeface="Calibri"/>
            </a:endParaRPr>
          </a:p>
          <a:p>
            <a:pPr marL="0" lvl="0" indent="0" algn="ctr" rtl="0">
              <a:spcBef>
                <a:spcPts val="0"/>
              </a:spcBef>
              <a:spcAft>
                <a:spcPts val="0"/>
              </a:spcAft>
              <a:buNone/>
            </a:pPr>
            <a:r>
              <a:rPr lang="en" sz="2500" b="1">
                <a:solidFill>
                  <a:srgbClr val="9900FF"/>
                </a:solidFill>
                <a:latin typeface="Calibri"/>
                <a:ea typeface="Calibri"/>
                <a:cs typeface="Calibri"/>
                <a:sym typeface="Calibri"/>
              </a:rPr>
              <a:t>Give new perspectives</a:t>
            </a:r>
            <a:endParaRPr sz="2500" b="1">
              <a:solidFill>
                <a:srgbClr val="9900FF"/>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96"/>
          <p:cNvSpPr txBox="1">
            <a:spLocks noGrp="1"/>
          </p:cNvSpPr>
          <p:nvPr>
            <p:ph type="title"/>
          </p:nvPr>
        </p:nvSpPr>
        <p:spPr>
          <a:xfrm>
            <a:off x="457200" y="2110978"/>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Tools</a:t>
            </a:r>
            <a:endParaRPr/>
          </a:p>
          <a:p>
            <a:pPr marL="0" lvl="0" indent="0" algn="ctr" rtl="0">
              <a:spcBef>
                <a:spcPts val="0"/>
              </a:spcBef>
              <a:spcAft>
                <a:spcPts val="0"/>
              </a:spcAft>
              <a:buNone/>
            </a:pPr>
            <a:r>
              <a:rPr lang="en" sz="2000"/>
              <a:t>(remaining slides for your personal perusal)</a:t>
            </a:r>
            <a:endParaRPr sz="2000"/>
          </a:p>
        </p:txBody>
      </p:sp>
      <p:sp>
        <p:nvSpPr>
          <p:cNvPr id="791" name="Google Shape;791;p96"/>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97"/>
          <p:cNvSpPr txBox="1">
            <a:spLocks noGrp="1"/>
          </p:cNvSpPr>
          <p:nvPr>
            <p:ph type="title"/>
          </p:nvPr>
        </p:nvSpPr>
        <p:spPr>
          <a:xfrm>
            <a:off x="457200" y="0"/>
            <a:ext cx="8229600" cy="6720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4400" b="0" i="0" u="none" strike="noStrike" cap="none">
                <a:latin typeface="Calibri"/>
                <a:ea typeface="Calibri"/>
                <a:cs typeface="Calibri"/>
                <a:sym typeface="Calibri"/>
              </a:rPr>
              <a:t>Interactive </a:t>
            </a:r>
            <a:r>
              <a:rPr lang="en"/>
              <a:t>t</a:t>
            </a:r>
            <a:r>
              <a:rPr lang="en" sz="4400" b="0" i="0" u="none" strike="noStrike" cap="none">
                <a:latin typeface="Calibri"/>
                <a:ea typeface="Calibri"/>
                <a:cs typeface="Calibri"/>
                <a:sym typeface="Calibri"/>
              </a:rPr>
              <a:t>oolkits: D3</a:t>
            </a:r>
            <a:endParaRPr sz="4400" b="0" i="0" u="none" strike="noStrike" cap="none">
              <a:latin typeface="Calibri"/>
              <a:ea typeface="Calibri"/>
              <a:cs typeface="Calibri"/>
              <a:sym typeface="Calibri"/>
            </a:endParaRPr>
          </a:p>
        </p:txBody>
      </p:sp>
      <p:sp>
        <p:nvSpPr>
          <p:cNvPr id="797" name="Google Shape;797;p97"/>
          <p:cNvSpPr txBox="1">
            <a:spLocks noGrp="1"/>
          </p:cNvSpPr>
          <p:nvPr>
            <p:ph type="body" idx="1"/>
          </p:nvPr>
        </p:nvSpPr>
        <p:spPr>
          <a:xfrm>
            <a:off x="283464" y="781812"/>
            <a:ext cx="8494776" cy="387477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 sz="2400" b="0" i="0" u="none" strike="noStrike" cap="none">
                <a:latin typeface="Calibri"/>
                <a:ea typeface="Calibri"/>
                <a:cs typeface="Calibri"/>
                <a:sym typeface="Calibri"/>
              </a:rPr>
              <a:t>Without </a:t>
            </a:r>
            <a:r>
              <a:rPr lang="en" sz="2400"/>
              <a:t>d</a:t>
            </a:r>
            <a:r>
              <a:rPr lang="en" sz="2400" b="0" i="0" u="none" strike="noStrike" cap="none">
                <a:latin typeface="Calibri"/>
                <a:ea typeface="Calibri"/>
                <a:cs typeface="Calibri"/>
                <a:sym typeface="Calibri"/>
              </a:rPr>
              <a:t>oubt, the most widely used interactive visualization framework is </a:t>
            </a:r>
            <a:r>
              <a:rPr lang="en" sz="2400" b="1" u="none" strike="noStrike" cap="none">
                <a:latin typeface="Calibri"/>
                <a:ea typeface="Calibri"/>
                <a:cs typeface="Calibri"/>
                <a:sym typeface="Calibri"/>
              </a:rPr>
              <a:t>D3</a:t>
            </a:r>
            <a:r>
              <a:rPr lang="en" sz="2400"/>
              <a:t>.</a:t>
            </a:r>
            <a:r>
              <a:rPr lang="en" sz="2400" b="0" i="0" u="none" strike="noStrike" cap="none">
                <a:latin typeface="Calibri"/>
                <a:ea typeface="Calibri"/>
                <a:cs typeface="Calibri"/>
                <a:sym typeface="Calibri"/>
              </a:rPr>
              <a:t> </a:t>
            </a:r>
            <a:endParaRPr/>
          </a:p>
          <a:p>
            <a:pPr marL="0" marR="0" lvl="0" indent="0" algn="l" rtl="0">
              <a:spcBef>
                <a:spcPts val="480"/>
              </a:spcBef>
              <a:spcAft>
                <a:spcPts val="0"/>
              </a:spcAft>
              <a:buClr>
                <a:schemeClr val="dk1"/>
              </a:buClr>
              <a:buFont typeface="Arial"/>
              <a:buNone/>
            </a:pPr>
            <a:endParaRPr sz="2400" b="0" i="0" u="none" strike="noStrike" cap="none">
              <a:latin typeface="Calibri"/>
              <a:ea typeface="Calibri"/>
              <a:cs typeface="Calibri"/>
              <a:sym typeface="Calibri"/>
            </a:endParaRPr>
          </a:p>
          <a:p>
            <a:pPr marL="0" marR="0" lvl="0" indent="0" algn="l" rtl="0">
              <a:spcBef>
                <a:spcPts val="480"/>
              </a:spcBef>
              <a:spcAft>
                <a:spcPts val="0"/>
              </a:spcAft>
              <a:buClr>
                <a:schemeClr val="dk1"/>
              </a:buClr>
              <a:buFont typeface="Arial"/>
              <a:buNone/>
            </a:pPr>
            <a:r>
              <a:rPr lang="en" sz="2400" b="0" i="0" u="none" strike="noStrike" cap="none">
                <a:latin typeface="Calibri"/>
                <a:ea typeface="Calibri"/>
                <a:cs typeface="Calibri"/>
                <a:sym typeface="Calibri"/>
              </a:rPr>
              <a:t>Note from the authors: </a:t>
            </a:r>
            <a:r>
              <a:rPr lang="en" sz="2400" b="0" i="1" u="none" strike="noStrike" cap="none">
                <a:latin typeface="Calibri"/>
                <a:ea typeface="Calibri"/>
                <a:cs typeface="Calibri"/>
                <a:sym typeface="Calibri"/>
              </a:rPr>
              <a:t>D3 is intentionally a low-level system. During the early design of D3, we even referred to it as a "visualization kernel" rather than a "toolkit" or "framework"</a:t>
            </a:r>
            <a:endParaRPr/>
          </a:p>
          <a:p>
            <a:pPr marL="0" marR="0" lvl="0" indent="0" algn="l" rtl="0">
              <a:spcBef>
                <a:spcPts val="480"/>
              </a:spcBef>
              <a:spcAft>
                <a:spcPts val="0"/>
              </a:spcAft>
              <a:buClr>
                <a:schemeClr val="dk1"/>
              </a:buClr>
              <a:buFont typeface="Arial"/>
              <a:buNone/>
            </a:pPr>
            <a:endParaRPr sz="2400" b="0" i="0" u="none" strike="noStrike" cap="none">
              <a:latin typeface="Calibri"/>
              <a:ea typeface="Calibri"/>
              <a:cs typeface="Calibri"/>
              <a:sym typeface="Calibri"/>
            </a:endParaRPr>
          </a:p>
          <a:p>
            <a:pPr marL="342900" marR="0" lvl="0" indent="-228600" algn="l" rtl="0">
              <a:spcBef>
                <a:spcPts val="360"/>
              </a:spcBef>
              <a:spcAft>
                <a:spcPts val="1600"/>
              </a:spcAft>
              <a:buClr>
                <a:schemeClr val="dk1"/>
              </a:buClr>
              <a:buSzPts val="1800"/>
              <a:buFont typeface="Arial"/>
              <a:buNone/>
            </a:pPr>
            <a:endParaRPr sz="1800" b="0" i="0" u="none" strike="noStrike" cap="none">
              <a:latin typeface="Calibri"/>
              <a:ea typeface="Calibri"/>
              <a:cs typeface="Calibri"/>
              <a:sym typeface="Calibri"/>
            </a:endParaRPr>
          </a:p>
        </p:txBody>
      </p:sp>
      <p:sp>
        <p:nvSpPr>
          <p:cNvPr id="798" name="Google Shape;798;p97"/>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98"/>
          <p:cNvSpPr txBox="1">
            <a:spLocks noGrp="1"/>
          </p:cNvSpPr>
          <p:nvPr>
            <p:ph type="title"/>
          </p:nvPr>
        </p:nvSpPr>
        <p:spPr>
          <a:xfrm>
            <a:off x="457200" y="0"/>
            <a:ext cx="8229600" cy="6720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4400" b="0" i="0" u="none" strike="noStrike" cap="none">
                <a:latin typeface="Calibri"/>
                <a:ea typeface="Calibri"/>
                <a:cs typeface="Calibri"/>
                <a:sym typeface="Calibri"/>
              </a:rPr>
              <a:t>Interactive </a:t>
            </a:r>
            <a:r>
              <a:rPr lang="en"/>
              <a:t>t</a:t>
            </a:r>
            <a:r>
              <a:rPr lang="en" sz="4400" b="0" i="0" u="none" strike="noStrike" cap="none">
                <a:latin typeface="Calibri"/>
                <a:ea typeface="Calibri"/>
                <a:cs typeface="Calibri"/>
                <a:sym typeface="Calibri"/>
              </a:rPr>
              <a:t>oolkits: Vega</a:t>
            </a:r>
            <a:endParaRPr sz="4400" b="0" i="0" u="none" strike="noStrike" cap="none">
              <a:latin typeface="Calibri"/>
              <a:ea typeface="Calibri"/>
              <a:cs typeface="Calibri"/>
              <a:sym typeface="Calibri"/>
            </a:endParaRPr>
          </a:p>
        </p:txBody>
      </p:sp>
      <p:sp>
        <p:nvSpPr>
          <p:cNvPr id="804" name="Google Shape;804;p98"/>
          <p:cNvSpPr txBox="1">
            <a:spLocks noGrp="1"/>
          </p:cNvSpPr>
          <p:nvPr>
            <p:ph type="body" idx="1"/>
          </p:nvPr>
        </p:nvSpPr>
        <p:spPr>
          <a:xfrm>
            <a:off x="283464" y="781812"/>
            <a:ext cx="8494776" cy="387477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 sz="2400" b="0" i="0" u="none" strike="noStrike" cap="none">
                <a:latin typeface="Calibri"/>
                <a:ea typeface="Calibri"/>
                <a:cs typeface="Calibri"/>
                <a:sym typeface="Calibri"/>
              </a:rPr>
              <a:t>Vega is a “visualization grammar” developed on top of </a:t>
            </a:r>
            <a:r>
              <a:rPr lang="en" sz="2400"/>
              <a:t>D3</a:t>
            </a:r>
            <a:r>
              <a:rPr lang="en" sz="2400" b="0" i="0" u="none" strike="noStrike" cap="none">
                <a:latin typeface="Calibri"/>
                <a:ea typeface="Calibri"/>
                <a:cs typeface="Calibri"/>
                <a:sym typeface="Calibri"/>
              </a:rPr>
              <a:t>.js</a:t>
            </a:r>
            <a:endParaRPr/>
          </a:p>
          <a:p>
            <a:pPr marL="0" marR="0" lvl="0" indent="0" algn="l" rtl="0">
              <a:spcBef>
                <a:spcPts val="480"/>
              </a:spcBef>
              <a:spcAft>
                <a:spcPts val="0"/>
              </a:spcAft>
              <a:buClr>
                <a:schemeClr val="dk1"/>
              </a:buClr>
              <a:buFont typeface="Arial"/>
              <a:buNone/>
            </a:pPr>
            <a:r>
              <a:rPr lang="en" sz="2400" b="0" i="0" u="none" strike="noStrike" cap="none">
                <a:latin typeface="Calibri"/>
                <a:ea typeface="Calibri"/>
                <a:cs typeface="Calibri"/>
                <a:sym typeface="Calibri"/>
              </a:rPr>
              <a:t>It specifies graphics in JSON format.</a:t>
            </a:r>
            <a:endParaRPr sz="2400" b="0" i="0" u="none" strike="noStrike" cap="none">
              <a:latin typeface="Calibri"/>
              <a:ea typeface="Calibri"/>
              <a:cs typeface="Calibri"/>
              <a:sym typeface="Calibri"/>
            </a:endParaRPr>
          </a:p>
          <a:p>
            <a:pPr marL="0" marR="0" lvl="0" indent="0" algn="l" rtl="0">
              <a:spcBef>
                <a:spcPts val="480"/>
              </a:spcBef>
              <a:spcAft>
                <a:spcPts val="0"/>
              </a:spcAft>
              <a:buClr>
                <a:schemeClr val="dk1"/>
              </a:buClr>
              <a:buFont typeface="Arial"/>
              <a:buNone/>
            </a:pPr>
            <a:endParaRPr sz="2400" b="0" i="0" u="none" strike="noStrike" cap="none">
              <a:latin typeface="Calibri"/>
              <a:ea typeface="Calibri"/>
              <a:cs typeface="Calibri"/>
              <a:sym typeface="Calibri"/>
            </a:endParaRPr>
          </a:p>
          <a:p>
            <a:pPr marL="342900" marR="0" lvl="0" indent="-228600" algn="l" rtl="0">
              <a:spcBef>
                <a:spcPts val="360"/>
              </a:spcBef>
              <a:spcAft>
                <a:spcPts val="1600"/>
              </a:spcAft>
              <a:buClr>
                <a:schemeClr val="dk1"/>
              </a:buClr>
              <a:buSzPts val="1800"/>
              <a:buFont typeface="Arial"/>
              <a:buNone/>
            </a:pPr>
            <a:endParaRPr sz="1800" b="0" i="0" u="none" strike="noStrike" cap="none">
              <a:latin typeface="Calibri"/>
              <a:ea typeface="Calibri"/>
              <a:cs typeface="Calibri"/>
              <a:sym typeface="Calibri"/>
            </a:endParaRPr>
          </a:p>
        </p:txBody>
      </p:sp>
      <p:pic>
        <p:nvPicPr>
          <p:cNvPr id="805" name="Google Shape;805;p98" descr="http://newupdate.co/wp-content/uploads/2015/09/vega.jpg"/>
          <p:cNvPicPr preferRelativeResize="0"/>
          <p:nvPr/>
        </p:nvPicPr>
        <p:blipFill rotWithShape="1">
          <a:blip r:embed="rId3">
            <a:alphaModFix/>
          </a:blip>
          <a:srcRect/>
          <a:stretch/>
        </p:blipFill>
        <p:spPr>
          <a:xfrm>
            <a:off x="598773" y="1906280"/>
            <a:ext cx="7851600" cy="2969400"/>
          </a:xfrm>
          <a:prstGeom prst="rect">
            <a:avLst/>
          </a:prstGeom>
          <a:noFill/>
          <a:ln>
            <a:noFill/>
          </a:ln>
        </p:spPr>
      </p:pic>
      <p:sp>
        <p:nvSpPr>
          <p:cNvPr id="806" name="Google Shape;806;p98"/>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99"/>
          <p:cNvSpPr txBox="1">
            <a:spLocks noGrp="1"/>
          </p:cNvSpPr>
          <p:nvPr>
            <p:ph type="title"/>
          </p:nvPr>
        </p:nvSpPr>
        <p:spPr>
          <a:xfrm>
            <a:off x="457200" y="0"/>
            <a:ext cx="8229600" cy="6720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4400" b="0" i="0" u="none" strike="noStrike" cap="none">
                <a:latin typeface="Calibri"/>
                <a:ea typeface="Calibri"/>
                <a:cs typeface="Calibri"/>
                <a:sym typeface="Calibri"/>
              </a:rPr>
              <a:t>Interactive </a:t>
            </a:r>
            <a:r>
              <a:rPr lang="en"/>
              <a:t>t</a:t>
            </a:r>
            <a:r>
              <a:rPr lang="en" sz="4400" b="0" i="0" u="none" strike="noStrike" cap="none">
                <a:latin typeface="Calibri"/>
                <a:ea typeface="Calibri"/>
                <a:cs typeface="Calibri"/>
                <a:sym typeface="Calibri"/>
              </a:rPr>
              <a:t>oolkits: Vincent</a:t>
            </a:r>
            <a:endParaRPr sz="4400" b="0" i="0" u="none" strike="noStrike" cap="none">
              <a:latin typeface="Calibri"/>
              <a:ea typeface="Calibri"/>
              <a:cs typeface="Calibri"/>
              <a:sym typeface="Calibri"/>
            </a:endParaRPr>
          </a:p>
        </p:txBody>
      </p:sp>
      <p:sp>
        <p:nvSpPr>
          <p:cNvPr id="812" name="Google Shape;812;p99"/>
          <p:cNvSpPr txBox="1">
            <a:spLocks noGrp="1"/>
          </p:cNvSpPr>
          <p:nvPr>
            <p:ph type="body" idx="1"/>
          </p:nvPr>
        </p:nvSpPr>
        <p:spPr>
          <a:xfrm>
            <a:off x="283464" y="781812"/>
            <a:ext cx="8494776" cy="387477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 sz="2400" b="0" i="0" u="none" strike="noStrike" cap="none">
                <a:latin typeface="Calibri"/>
                <a:ea typeface="Calibri"/>
                <a:cs typeface="Calibri"/>
                <a:sym typeface="Calibri"/>
              </a:rPr>
              <a:t>Vincent is a Python-to-Vega translator.</a:t>
            </a:r>
            <a:endParaRPr/>
          </a:p>
          <a:p>
            <a:pPr marL="0" marR="0" lvl="0" indent="0" algn="l" rtl="0">
              <a:spcBef>
                <a:spcPts val="480"/>
              </a:spcBef>
              <a:spcAft>
                <a:spcPts val="0"/>
              </a:spcAft>
              <a:buClr>
                <a:schemeClr val="dk1"/>
              </a:buClr>
              <a:buFont typeface="Arial"/>
              <a:buNone/>
            </a:pPr>
            <a:r>
              <a:rPr lang="en" sz="2400" b="0" i="0" u="none" strike="noStrike" cap="none">
                <a:latin typeface="Calibri"/>
                <a:ea typeface="Calibri"/>
                <a:cs typeface="Calibri"/>
                <a:sym typeface="Calibri"/>
              </a:rPr>
              <a:t>Trivia question: why is it called Vincent? Hint: Vincent+Vega= ?</a:t>
            </a:r>
            <a:endParaRPr/>
          </a:p>
          <a:p>
            <a:pPr marL="0" marR="0" lvl="0" indent="0" algn="l" rtl="0">
              <a:spcBef>
                <a:spcPts val="480"/>
              </a:spcBef>
              <a:spcAft>
                <a:spcPts val="0"/>
              </a:spcAft>
              <a:buClr>
                <a:schemeClr val="dk1"/>
              </a:buClr>
              <a:buFont typeface="Arial"/>
              <a:buNone/>
            </a:pPr>
            <a:endParaRPr sz="2400" b="0" i="0" u="none" strike="noStrike" cap="none">
              <a:solidFill>
                <a:schemeClr val="dk1"/>
              </a:solidFill>
              <a:latin typeface="Calibri"/>
              <a:ea typeface="Calibri"/>
              <a:cs typeface="Calibri"/>
              <a:sym typeface="Calibri"/>
            </a:endParaRPr>
          </a:p>
          <a:p>
            <a:pPr marL="0" marR="0" lvl="0" indent="0" algn="l" rtl="0">
              <a:spcBef>
                <a:spcPts val="480"/>
              </a:spcBef>
              <a:spcAft>
                <a:spcPts val="0"/>
              </a:spcAft>
              <a:buClr>
                <a:schemeClr val="dk1"/>
              </a:buClr>
              <a:buFont typeface="Arial"/>
              <a:buNone/>
            </a:pPr>
            <a:endParaRPr sz="2400" b="0" i="0" u="none" strike="noStrike" cap="none">
              <a:solidFill>
                <a:schemeClr val="dk1"/>
              </a:solidFill>
              <a:latin typeface="Calibri"/>
              <a:ea typeface="Calibri"/>
              <a:cs typeface="Calibri"/>
              <a:sym typeface="Calibri"/>
            </a:endParaRPr>
          </a:p>
          <a:p>
            <a:pPr marL="0" marR="0" lvl="0" indent="0" algn="l" rtl="0">
              <a:spcBef>
                <a:spcPts val="480"/>
              </a:spcBef>
              <a:spcAft>
                <a:spcPts val="0"/>
              </a:spcAft>
              <a:buClr>
                <a:schemeClr val="dk1"/>
              </a:buClr>
              <a:buFont typeface="Arial"/>
              <a:buNone/>
            </a:pPr>
            <a:endParaRPr sz="2400" b="0" i="0" u="none" strike="noStrike" cap="none">
              <a:solidFill>
                <a:schemeClr val="dk1"/>
              </a:solidFill>
              <a:latin typeface="Calibri"/>
              <a:ea typeface="Calibri"/>
              <a:cs typeface="Calibri"/>
              <a:sym typeface="Calibri"/>
            </a:endParaRPr>
          </a:p>
          <a:p>
            <a:pPr marL="342900" marR="0" lvl="0" indent="-228600" algn="l" rtl="0">
              <a:spcBef>
                <a:spcPts val="360"/>
              </a:spcBef>
              <a:spcAft>
                <a:spcPts val="160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813" name="Google Shape;813;p99" descr="yoy"/>
          <p:cNvPicPr preferRelativeResize="0"/>
          <p:nvPr/>
        </p:nvPicPr>
        <p:blipFill rotWithShape="1">
          <a:blip r:embed="rId3">
            <a:alphaModFix/>
          </a:blip>
          <a:srcRect/>
          <a:stretch/>
        </p:blipFill>
        <p:spPr>
          <a:xfrm>
            <a:off x="283464" y="1774769"/>
            <a:ext cx="4477722" cy="1758905"/>
          </a:xfrm>
          <a:prstGeom prst="rect">
            <a:avLst/>
          </a:prstGeom>
          <a:noFill/>
          <a:ln>
            <a:noFill/>
          </a:ln>
        </p:spPr>
      </p:pic>
      <p:pic>
        <p:nvPicPr>
          <p:cNvPr id="814" name="Google Shape;814;p99" descr="unemp_bar"/>
          <p:cNvPicPr preferRelativeResize="0"/>
          <p:nvPr/>
        </p:nvPicPr>
        <p:blipFill rotWithShape="1">
          <a:blip r:embed="rId4">
            <a:alphaModFix/>
          </a:blip>
          <a:srcRect/>
          <a:stretch/>
        </p:blipFill>
        <p:spPr>
          <a:xfrm>
            <a:off x="4044404" y="3005602"/>
            <a:ext cx="4503952" cy="1650980"/>
          </a:xfrm>
          <a:prstGeom prst="rect">
            <a:avLst/>
          </a:prstGeom>
          <a:noFill/>
          <a:ln>
            <a:noFill/>
          </a:ln>
        </p:spPr>
      </p:pic>
      <p:sp>
        <p:nvSpPr>
          <p:cNvPr id="815" name="Google Shape;815;p99"/>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100"/>
          <p:cNvSpPr txBox="1">
            <a:spLocks noGrp="1"/>
          </p:cNvSpPr>
          <p:nvPr>
            <p:ph type="title"/>
          </p:nvPr>
        </p:nvSpPr>
        <p:spPr>
          <a:xfrm>
            <a:off x="457200" y="0"/>
            <a:ext cx="8229600" cy="6720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4400" b="0" i="0" u="none" strike="noStrike" cap="none">
                <a:latin typeface="Calibri"/>
                <a:ea typeface="Calibri"/>
                <a:cs typeface="Calibri"/>
                <a:sym typeface="Calibri"/>
              </a:rPr>
              <a:t>Interactive </a:t>
            </a:r>
            <a:r>
              <a:rPr lang="en"/>
              <a:t>t</a:t>
            </a:r>
            <a:r>
              <a:rPr lang="en" sz="4400" b="0" i="0" u="none" strike="noStrike" cap="none">
                <a:latin typeface="Calibri"/>
                <a:ea typeface="Calibri"/>
                <a:cs typeface="Calibri"/>
                <a:sym typeface="Calibri"/>
              </a:rPr>
              <a:t>oolkits: Vincent</a:t>
            </a:r>
            <a:endParaRPr sz="4400" b="0" i="0" u="none" strike="noStrike" cap="none">
              <a:latin typeface="Calibri"/>
              <a:ea typeface="Calibri"/>
              <a:cs typeface="Calibri"/>
              <a:sym typeface="Calibri"/>
            </a:endParaRPr>
          </a:p>
        </p:txBody>
      </p:sp>
      <p:sp>
        <p:nvSpPr>
          <p:cNvPr id="821" name="Google Shape;821;p100"/>
          <p:cNvSpPr txBox="1">
            <a:spLocks noGrp="1"/>
          </p:cNvSpPr>
          <p:nvPr>
            <p:ph type="body" idx="1"/>
          </p:nvPr>
        </p:nvSpPr>
        <p:spPr>
          <a:xfrm>
            <a:off x="283464" y="781812"/>
            <a:ext cx="8494776" cy="387477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 sz="2400" b="0" i="0" u="none" strike="noStrike" cap="none">
                <a:latin typeface="Calibri"/>
                <a:ea typeface="Calibri"/>
                <a:cs typeface="Calibri"/>
                <a:sym typeface="Calibri"/>
              </a:rPr>
              <a:t>Vincent is a Python-to-Vega translator.</a:t>
            </a:r>
            <a:endParaRPr/>
          </a:p>
          <a:p>
            <a:pPr marL="0" marR="0" lvl="0" indent="0" algn="l" rtl="0">
              <a:spcBef>
                <a:spcPts val="480"/>
              </a:spcBef>
              <a:spcAft>
                <a:spcPts val="0"/>
              </a:spcAft>
              <a:buClr>
                <a:schemeClr val="dk1"/>
              </a:buClr>
              <a:buFont typeface="Arial"/>
              <a:buNone/>
            </a:pPr>
            <a:r>
              <a:rPr lang="en" sz="2400" b="0" i="0" u="none" strike="noStrike" cap="none">
                <a:latin typeface="Calibri"/>
                <a:ea typeface="Calibri"/>
                <a:cs typeface="Calibri"/>
                <a:sym typeface="Calibri"/>
              </a:rPr>
              <a:t>Trivia question: why is it called Vincent? Hint: Vincent+Vega= ?</a:t>
            </a:r>
            <a:endParaRPr/>
          </a:p>
          <a:p>
            <a:pPr marL="0" marR="0" lvl="0" indent="0" algn="l" rtl="0">
              <a:spcBef>
                <a:spcPts val="480"/>
              </a:spcBef>
              <a:spcAft>
                <a:spcPts val="0"/>
              </a:spcAft>
              <a:buClr>
                <a:schemeClr val="dk1"/>
              </a:buClr>
              <a:buFont typeface="Arial"/>
              <a:buNone/>
            </a:pPr>
            <a:endParaRPr sz="2400" b="0" i="0" u="none" strike="noStrike" cap="none">
              <a:latin typeface="Calibri"/>
              <a:ea typeface="Calibri"/>
              <a:cs typeface="Calibri"/>
              <a:sym typeface="Calibri"/>
            </a:endParaRPr>
          </a:p>
          <a:p>
            <a:pPr marL="0" marR="0" lvl="0" indent="0" algn="l" rtl="0">
              <a:spcBef>
                <a:spcPts val="480"/>
              </a:spcBef>
              <a:spcAft>
                <a:spcPts val="0"/>
              </a:spcAft>
              <a:buClr>
                <a:schemeClr val="dk1"/>
              </a:buClr>
              <a:buFont typeface="Arial"/>
              <a:buNone/>
            </a:pPr>
            <a:endParaRPr sz="2400" b="0" i="0" u="none" strike="noStrike" cap="none">
              <a:latin typeface="Calibri"/>
              <a:ea typeface="Calibri"/>
              <a:cs typeface="Calibri"/>
              <a:sym typeface="Calibri"/>
            </a:endParaRPr>
          </a:p>
          <a:p>
            <a:pPr marL="0" marR="0" lvl="0" indent="0" algn="l" rtl="0">
              <a:spcBef>
                <a:spcPts val="480"/>
              </a:spcBef>
              <a:spcAft>
                <a:spcPts val="0"/>
              </a:spcAft>
              <a:buClr>
                <a:schemeClr val="dk1"/>
              </a:buClr>
              <a:buFont typeface="Arial"/>
              <a:buNone/>
            </a:pPr>
            <a:endParaRPr sz="2400" b="0" i="0" u="none" strike="noStrike" cap="none">
              <a:latin typeface="Calibri"/>
              <a:ea typeface="Calibri"/>
              <a:cs typeface="Calibri"/>
              <a:sym typeface="Calibri"/>
            </a:endParaRPr>
          </a:p>
          <a:p>
            <a:pPr marL="342900" marR="0" lvl="0" indent="-228600" algn="l" rtl="0">
              <a:spcBef>
                <a:spcPts val="360"/>
              </a:spcBef>
              <a:spcAft>
                <a:spcPts val="1600"/>
              </a:spcAft>
              <a:buClr>
                <a:schemeClr val="dk1"/>
              </a:buClr>
              <a:buSzPts val="1800"/>
              <a:buFont typeface="Arial"/>
              <a:buNone/>
            </a:pPr>
            <a:endParaRPr sz="1800" b="0" i="0" u="none" strike="noStrike" cap="none">
              <a:latin typeface="Calibri"/>
              <a:ea typeface="Calibri"/>
              <a:cs typeface="Calibri"/>
              <a:sym typeface="Calibri"/>
            </a:endParaRPr>
          </a:p>
        </p:txBody>
      </p:sp>
      <p:pic>
        <p:nvPicPr>
          <p:cNvPr id="822" name="Google Shape;822;p100" descr="yoy"/>
          <p:cNvPicPr preferRelativeResize="0"/>
          <p:nvPr/>
        </p:nvPicPr>
        <p:blipFill rotWithShape="1">
          <a:blip r:embed="rId3">
            <a:alphaModFix/>
          </a:blip>
          <a:srcRect/>
          <a:stretch/>
        </p:blipFill>
        <p:spPr>
          <a:xfrm>
            <a:off x="283464" y="1774769"/>
            <a:ext cx="4477722" cy="1758905"/>
          </a:xfrm>
          <a:prstGeom prst="rect">
            <a:avLst/>
          </a:prstGeom>
          <a:noFill/>
          <a:ln>
            <a:noFill/>
          </a:ln>
        </p:spPr>
      </p:pic>
      <p:pic>
        <p:nvPicPr>
          <p:cNvPr id="823" name="Google Shape;823;p100" descr="unemp_bar"/>
          <p:cNvPicPr preferRelativeResize="0"/>
          <p:nvPr/>
        </p:nvPicPr>
        <p:blipFill rotWithShape="1">
          <a:blip r:embed="rId4">
            <a:alphaModFix/>
          </a:blip>
          <a:srcRect/>
          <a:stretch/>
        </p:blipFill>
        <p:spPr>
          <a:xfrm>
            <a:off x="4044404" y="3005602"/>
            <a:ext cx="4503952" cy="1650980"/>
          </a:xfrm>
          <a:prstGeom prst="rect">
            <a:avLst/>
          </a:prstGeom>
          <a:noFill/>
          <a:ln>
            <a:noFill/>
          </a:ln>
        </p:spPr>
      </p:pic>
      <p:pic>
        <p:nvPicPr>
          <p:cNvPr id="824" name="Google Shape;824;p100" descr="http://carboncostume.com/wordpress/wp-content/uploads/2013/06/vincentvega.jpg"/>
          <p:cNvPicPr preferRelativeResize="0"/>
          <p:nvPr/>
        </p:nvPicPr>
        <p:blipFill rotWithShape="1">
          <a:blip r:embed="rId5">
            <a:alphaModFix/>
          </a:blip>
          <a:srcRect/>
          <a:stretch/>
        </p:blipFill>
        <p:spPr>
          <a:xfrm>
            <a:off x="6339825" y="1728850"/>
            <a:ext cx="1492800" cy="945300"/>
          </a:xfrm>
          <a:prstGeom prst="rect">
            <a:avLst/>
          </a:prstGeom>
          <a:noFill/>
          <a:ln>
            <a:noFill/>
          </a:ln>
        </p:spPr>
      </p:pic>
      <p:sp>
        <p:nvSpPr>
          <p:cNvPr id="825" name="Google Shape;825;p100"/>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01"/>
          <p:cNvSpPr txBox="1">
            <a:spLocks noGrp="1"/>
          </p:cNvSpPr>
          <p:nvPr>
            <p:ph type="title"/>
          </p:nvPr>
        </p:nvSpPr>
        <p:spPr>
          <a:xfrm>
            <a:off x="457200" y="0"/>
            <a:ext cx="8229600" cy="6720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959" b="0" i="0" u="none" strike="noStrike" cap="none">
                <a:latin typeface="Calibri"/>
                <a:ea typeface="Calibri"/>
                <a:cs typeface="Calibri"/>
                <a:sym typeface="Calibri"/>
              </a:rPr>
              <a:t>Bokeh: </a:t>
            </a:r>
            <a:r>
              <a:rPr lang="en" sz="3959"/>
              <a:t>a</a:t>
            </a:r>
            <a:r>
              <a:rPr lang="en" sz="3959" b="0" i="0" u="none" strike="noStrike" cap="none">
                <a:latin typeface="Calibri"/>
                <a:ea typeface="Calibri"/>
                <a:cs typeface="Calibri"/>
                <a:sym typeface="Calibri"/>
              </a:rPr>
              <a:t>nother </a:t>
            </a:r>
            <a:r>
              <a:rPr lang="en" sz="3959"/>
              <a:t>i</a:t>
            </a:r>
            <a:r>
              <a:rPr lang="en" sz="3959" b="0" i="0" u="none" strike="noStrike" cap="none">
                <a:latin typeface="Calibri"/>
                <a:ea typeface="Calibri"/>
                <a:cs typeface="Calibri"/>
                <a:sym typeface="Calibri"/>
              </a:rPr>
              <a:t>nteractive </a:t>
            </a:r>
            <a:r>
              <a:rPr lang="en" sz="3959"/>
              <a:t>v</a:t>
            </a:r>
            <a:r>
              <a:rPr lang="en" sz="3959" b="0" i="0" u="none" strike="noStrike" cap="none">
                <a:latin typeface="Calibri"/>
                <a:ea typeface="Calibri"/>
                <a:cs typeface="Calibri"/>
                <a:sym typeface="Calibri"/>
              </a:rPr>
              <a:t>iz </a:t>
            </a:r>
            <a:r>
              <a:rPr lang="en" sz="3959"/>
              <a:t>l</a:t>
            </a:r>
            <a:r>
              <a:rPr lang="en" sz="3959" b="0" i="0" u="none" strike="noStrike" cap="none">
                <a:latin typeface="Calibri"/>
                <a:ea typeface="Calibri"/>
                <a:cs typeface="Calibri"/>
                <a:sym typeface="Calibri"/>
              </a:rPr>
              <a:t>ibrary</a:t>
            </a:r>
            <a:endParaRPr sz="3959" b="0" i="0" u="none" strike="noStrike" cap="none">
              <a:latin typeface="Calibri"/>
              <a:ea typeface="Calibri"/>
              <a:cs typeface="Calibri"/>
              <a:sym typeface="Calibri"/>
            </a:endParaRPr>
          </a:p>
        </p:txBody>
      </p:sp>
      <p:sp>
        <p:nvSpPr>
          <p:cNvPr id="831" name="Google Shape;831;p101"/>
          <p:cNvSpPr txBox="1">
            <a:spLocks noGrp="1"/>
          </p:cNvSpPr>
          <p:nvPr>
            <p:ph type="body" idx="1"/>
          </p:nvPr>
        </p:nvSpPr>
        <p:spPr>
          <a:xfrm>
            <a:off x="283464" y="781812"/>
            <a:ext cx="8494776" cy="387477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 sz="2400" b="0" i="0" u="none" strike="noStrike" cap="none">
                <a:latin typeface="Calibri"/>
                <a:ea typeface="Calibri"/>
                <a:cs typeface="Calibri"/>
                <a:sym typeface="Calibri"/>
              </a:rPr>
              <a:t>Bokeh is an independent Viz library focused more heavily on big data visualization. Has both Python and Scala bindings. </a:t>
            </a:r>
            <a:endParaRPr/>
          </a:p>
          <a:p>
            <a:pPr marL="0" marR="0" lvl="0" indent="0" algn="l" rtl="0">
              <a:spcBef>
                <a:spcPts val="480"/>
              </a:spcBef>
              <a:spcAft>
                <a:spcPts val="0"/>
              </a:spcAft>
              <a:buClr>
                <a:schemeClr val="dk1"/>
              </a:buClr>
              <a:buFont typeface="Arial"/>
              <a:buNone/>
            </a:pPr>
            <a:endParaRPr sz="2400" b="0" i="0" u="none" strike="noStrike" cap="none">
              <a:solidFill>
                <a:schemeClr val="dk1"/>
              </a:solidFill>
              <a:latin typeface="Calibri"/>
              <a:ea typeface="Calibri"/>
              <a:cs typeface="Calibri"/>
              <a:sym typeface="Calibri"/>
            </a:endParaRPr>
          </a:p>
          <a:p>
            <a:pPr marL="0" marR="0" lvl="0" indent="0" algn="l" rtl="0">
              <a:spcBef>
                <a:spcPts val="480"/>
              </a:spcBef>
              <a:spcAft>
                <a:spcPts val="0"/>
              </a:spcAft>
              <a:buClr>
                <a:schemeClr val="dk1"/>
              </a:buClr>
              <a:buFont typeface="Arial"/>
              <a:buNone/>
            </a:pPr>
            <a:endParaRPr sz="2400" b="0" i="0" u="none" strike="noStrike" cap="none">
              <a:solidFill>
                <a:schemeClr val="dk1"/>
              </a:solidFill>
              <a:latin typeface="Calibri"/>
              <a:ea typeface="Calibri"/>
              <a:cs typeface="Calibri"/>
              <a:sym typeface="Calibri"/>
            </a:endParaRPr>
          </a:p>
          <a:p>
            <a:pPr marL="0" marR="0" lvl="0" indent="0" algn="l" rtl="0">
              <a:spcBef>
                <a:spcPts val="480"/>
              </a:spcBef>
              <a:spcAft>
                <a:spcPts val="0"/>
              </a:spcAft>
              <a:buClr>
                <a:schemeClr val="dk1"/>
              </a:buClr>
              <a:buFont typeface="Arial"/>
              <a:buNone/>
            </a:pPr>
            <a:endParaRPr sz="2400" b="0" i="0" u="none" strike="noStrike" cap="none">
              <a:solidFill>
                <a:schemeClr val="dk1"/>
              </a:solidFill>
              <a:latin typeface="Calibri"/>
              <a:ea typeface="Calibri"/>
              <a:cs typeface="Calibri"/>
              <a:sym typeface="Calibri"/>
            </a:endParaRPr>
          </a:p>
          <a:p>
            <a:pPr marL="342900" marR="0" lvl="0" indent="-228600" algn="l" rtl="0">
              <a:spcBef>
                <a:spcPts val="360"/>
              </a:spcBef>
              <a:spcAft>
                <a:spcPts val="160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832" name="Google Shape;832;p101" descr="http://chdoig.github.io/scipy2015-blaze-bokeh/images/bokeh.png"/>
          <p:cNvPicPr preferRelativeResize="0"/>
          <p:nvPr/>
        </p:nvPicPr>
        <p:blipFill rotWithShape="1">
          <a:blip r:embed="rId3">
            <a:alphaModFix/>
          </a:blip>
          <a:srcRect/>
          <a:stretch/>
        </p:blipFill>
        <p:spPr>
          <a:xfrm>
            <a:off x="1080487" y="1893838"/>
            <a:ext cx="6858000" cy="3214800"/>
          </a:xfrm>
          <a:prstGeom prst="rect">
            <a:avLst/>
          </a:prstGeom>
          <a:noFill/>
          <a:ln>
            <a:noFill/>
          </a:ln>
        </p:spPr>
      </p:pic>
      <p:sp>
        <p:nvSpPr>
          <p:cNvPr id="833" name="Google Shape;833;p101"/>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102"/>
          <p:cNvSpPr txBox="1">
            <a:spLocks noGrp="1"/>
          </p:cNvSpPr>
          <p:nvPr>
            <p:ph type="title"/>
          </p:nvPr>
        </p:nvSpPr>
        <p:spPr>
          <a:xfrm>
            <a:off x="457200" y="0"/>
            <a:ext cx="8229600" cy="672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959"/>
              <a:t>Visualizing maps: Folium</a:t>
            </a:r>
            <a:endParaRPr sz="3959" b="0" i="0" u="none" strike="noStrike" cap="none">
              <a:latin typeface="Calibri"/>
              <a:ea typeface="Calibri"/>
              <a:cs typeface="Calibri"/>
              <a:sym typeface="Calibri"/>
            </a:endParaRPr>
          </a:p>
        </p:txBody>
      </p:sp>
      <p:sp>
        <p:nvSpPr>
          <p:cNvPr id="839" name="Google Shape;839;p102"/>
          <p:cNvSpPr txBox="1">
            <a:spLocks noGrp="1"/>
          </p:cNvSpPr>
          <p:nvPr>
            <p:ph type="body" idx="1"/>
          </p:nvPr>
        </p:nvSpPr>
        <p:spPr>
          <a:xfrm>
            <a:off x="283464" y="781812"/>
            <a:ext cx="8494800" cy="387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 sz="2400"/>
              <a:t>More in tomorrow’s lab session!</a:t>
            </a:r>
            <a:endParaRPr/>
          </a:p>
          <a:p>
            <a:pPr marL="0" marR="0" lvl="0" indent="0" algn="l" rtl="0">
              <a:spcBef>
                <a:spcPts val="480"/>
              </a:spcBef>
              <a:spcAft>
                <a:spcPts val="0"/>
              </a:spcAft>
              <a:buClr>
                <a:schemeClr val="dk1"/>
              </a:buClr>
              <a:buFont typeface="Arial"/>
              <a:buNone/>
            </a:pPr>
            <a:endParaRPr sz="2400" b="0" i="0" u="none" strike="noStrike" cap="none">
              <a:solidFill>
                <a:schemeClr val="dk1"/>
              </a:solidFill>
              <a:latin typeface="Calibri"/>
              <a:ea typeface="Calibri"/>
              <a:cs typeface="Calibri"/>
              <a:sym typeface="Calibri"/>
            </a:endParaRPr>
          </a:p>
          <a:p>
            <a:pPr marL="0" marR="0" lvl="0" indent="0" algn="l" rtl="0">
              <a:spcBef>
                <a:spcPts val="480"/>
              </a:spcBef>
              <a:spcAft>
                <a:spcPts val="0"/>
              </a:spcAft>
              <a:buClr>
                <a:schemeClr val="dk1"/>
              </a:buClr>
              <a:buFont typeface="Arial"/>
              <a:buNone/>
            </a:pPr>
            <a:endParaRPr sz="2400" b="0" i="0" u="none" strike="noStrike" cap="none">
              <a:solidFill>
                <a:schemeClr val="dk1"/>
              </a:solidFill>
              <a:latin typeface="Calibri"/>
              <a:ea typeface="Calibri"/>
              <a:cs typeface="Calibri"/>
              <a:sym typeface="Calibri"/>
            </a:endParaRPr>
          </a:p>
          <a:p>
            <a:pPr marL="0" marR="0" lvl="0" indent="0" algn="l" rtl="0">
              <a:spcBef>
                <a:spcPts val="480"/>
              </a:spcBef>
              <a:spcAft>
                <a:spcPts val="0"/>
              </a:spcAft>
              <a:buClr>
                <a:schemeClr val="dk1"/>
              </a:buClr>
              <a:buFont typeface="Arial"/>
              <a:buNone/>
            </a:pPr>
            <a:endParaRPr sz="2400" b="0" i="0" u="none" strike="noStrike" cap="none">
              <a:solidFill>
                <a:schemeClr val="dk1"/>
              </a:solidFill>
              <a:latin typeface="Calibri"/>
              <a:ea typeface="Calibri"/>
              <a:cs typeface="Calibri"/>
              <a:sym typeface="Calibri"/>
            </a:endParaRPr>
          </a:p>
          <a:p>
            <a:pPr marL="342900" marR="0" lvl="0" indent="-228600" algn="l" rtl="0">
              <a:spcBef>
                <a:spcPts val="360"/>
              </a:spcBef>
              <a:spcAft>
                <a:spcPts val="160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40" name="Google Shape;840;p102"/>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59</a:t>
            </a:fld>
            <a:endParaRPr/>
          </a:p>
        </p:txBody>
      </p:sp>
      <p:pic>
        <p:nvPicPr>
          <p:cNvPr id="841" name="Google Shape;841;p102" descr="Bildergebnis für folium python gallery"/>
          <p:cNvPicPr preferRelativeResize="0"/>
          <p:nvPr/>
        </p:nvPicPr>
        <p:blipFill>
          <a:blip r:embed="rId3">
            <a:alphaModFix/>
          </a:blip>
          <a:stretch>
            <a:fillRect/>
          </a:stretch>
        </p:blipFill>
        <p:spPr>
          <a:xfrm>
            <a:off x="1752725" y="1433100"/>
            <a:ext cx="5556301" cy="3334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9"/>
          <p:cNvSpPr txBox="1">
            <a:spLocks noGrp="1"/>
          </p:cNvSpPr>
          <p:nvPr>
            <p:ph type="title"/>
          </p:nvPr>
        </p:nvSpPr>
        <p:spPr>
          <a:xfrm>
            <a:off x="457200" y="205978"/>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a:t>An unconventional example</a:t>
            </a:r>
            <a:endParaRPr sz="3500"/>
          </a:p>
        </p:txBody>
      </p:sp>
      <p:sp>
        <p:nvSpPr>
          <p:cNvPr id="265" name="Google Shape;265;p49"/>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6</a:t>
            </a:fld>
            <a:endParaRPr/>
          </a:p>
        </p:txBody>
      </p:sp>
      <p:pic>
        <p:nvPicPr>
          <p:cNvPr id="266" name="Google Shape;266;p49"/>
          <p:cNvPicPr preferRelativeResize="0"/>
          <p:nvPr/>
        </p:nvPicPr>
        <p:blipFill>
          <a:blip r:embed="rId3">
            <a:alphaModFix/>
          </a:blip>
          <a:stretch>
            <a:fillRect/>
          </a:stretch>
        </p:blipFill>
        <p:spPr>
          <a:xfrm>
            <a:off x="367250" y="1215776"/>
            <a:ext cx="5070051" cy="2028025"/>
          </a:xfrm>
          <a:prstGeom prst="rect">
            <a:avLst/>
          </a:prstGeom>
          <a:noFill/>
          <a:ln>
            <a:noFill/>
          </a:ln>
        </p:spPr>
      </p:pic>
      <p:pic>
        <p:nvPicPr>
          <p:cNvPr id="267" name="Google Shape;267;p49"/>
          <p:cNvPicPr preferRelativeResize="0"/>
          <p:nvPr/>
        </p:nvPicPr>
        <p:blipFill>
          <a:blip r:embed="rId4">
            <a:alphaModFix/>
          </a:blip>
          <a:stretch>
            <a:fillRect/>
          </a:stretch>
        </p:blipFill>
        <p:spPr>
          <a:xfrm>
            <a:off x="6036300" y="1215776"/>
            <a:ext cx="2540673" cy="2028025"/>
          </a:xfrm>
          <a:prstGeom prst="rect">
            <a:avLst/>
          </a:prstGeom>
          <a:noFill/>
          <a:ln>
            <a:noFill/>
          </a:ln>
        </p:spPr>
      </p:pic>
      <p:sp>
        <p:nvSpPr>
          <p:cNvPr id="268" name="Google Shape;268;p49"/>
          <p:cNvSpPr txBox="1"/>
          <p:nvPr/>
        </p:nvSpPr>
        <p:spPr>
          <a:xfrm>
            <a:off x="402175" y="3497800"/>
            <a:ext cx="81747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a:t>
            </a:r>
            <a:r>
              <a:rPr lang="en" sz="2000" u="sng">
                <a:solidFill>
                  <a:schemeClr val="hlink"/>
                </a:solidFill>
                <a:latin typeface="Lato"/>
                <a:ea typeface="Lato"/>
                <a:cs typeface="Lato"/>
                <a:sym typeface="Lato"/>
                <a:hlinkClick r:id="rId5"/>
              </a:rPr>
              <a:t>Garden of Eden</a:t>
            </a:r>
            <a:r>
              <a:rPr lang="en" sz="2000">
                <a:latin typeface="Lato"/>
                <a:ea typeface="Lato"/>
                <a:cs typeface="Lato"/>
                <a:sym typeface="Lato"/>
              </a:rPr>
              <a:t>”: 8 lettuces, each of which is enclosed in its own airtight plexiglas box and represents a major city. The concentration of ozone in each box is controlled in real-time to reflect the current pollution level in the city.</a:t>
            </a:r>
            <a:endParaRPr sz="2000">
              <a:latin typeface="Lato"/>
              <a:ea typeface="Lato"/>
              <a:cs typeface="Lato"/>
              <a:sym typeface="La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103"/>
          <p:cNvSpPr txBox="1"/>
          <p:nvPr/>
        </p:nvSpPr>
        <p:spPr>
          <a:xfrm>
            <a:off x="303300" y="1166300"/>
            <a:ext cx="8662800" cy="35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Helvetica Neue"/>
                <a:ea typeface="Helvetica Neue"/>
                <a:cs typeface="Helvetica Neue"/>
                <a:sym typeface="Helvetica Neue"/>
              </a:rPr>
              <a:t>Give us feedback on this lecture here: </a:t>
            </a:r>
            <a:r>
              <a:rPr lang="en" sz="2400" u="sng">
                <a:solidFill>
                  <a:schemeClr val="hlink"/>
                </a:solidFill>
                <a:latin typeface="Helvetica Neue"/>
                <a:ea typeface="Helvetica Neue"/>
                <a:cs typeface="Helvetica Neue"/>
                <a:sym typeface="Helvetica Neue"/>
                <a:hlinkClick r:id="rId3"/>
              </a:rPr>
              <a:t>https://go.epfl.ch/ada2023-lec3-feedback</a:t>
            </a:r>
            <a:r>
              <a:rPr lang="en" sz="2400">
                <a:latin typeface="Helvetica Neue"/>
                <a:ea typeface="Helvetica Neue"/>
                <a:cs typeface="Helvetica Neue"/>
                <a:sym typeface="Helvetica Neue"/>
              </a:rPr>
              <a:t> </a:t>
            </a:r>
            <a:endParaRPr sz="2400">
              <a:latin typeface="Helvetica Neue"/>
              <a:ea typeface="Helvetica Neue"/>
              <a:cs typeface="Helvetica Neue"/>
              <a:sym typeface="Helvetica Neue"/>
            </a:endParaRPr>
          </a:p>
          <a:p>
            <a:pPr marL="0" lvl="0" indent="0" algn="l" rtl="0">
              <a:spcBef>
                <a:spcPts val="0"/>
              </a:spcBef>
              <a:spcAft>
                <a:spcPts val="0"/>
              </a:spcAft>
              <a:buNone/>
            </a:pPr>
            <a:endParaRPr sz="2400">
              <a:solidFill>
                <a:schemeClr val="dk2"/>
              </a:solidFill>
              <a:latin typeface="Helvetica Neue"/>
              <a:ea typeface="Helvetica Neue"/>
              <a:cs typeface="Helvetica Neue"/>
              <a:sym typeface="Helvetica Neue"/>
            </a:endParaRPr>
          </a:p>
          <a:p>
            <a:pPr marL="457200" lvl="0" indent="-381000" algn="l" rtl="0">
              <a:spcBef>
                <a:spcPts val="0"/>
              </a:spcBef>
              <a:spcAft>
                <a:spcPts val="0"/>
              </a:spcAft>
              <a:buSzPts val="2400"/>
              <a:buFont typeface="Helvetica Neue"/>
              <a:buChar char="●"/>
            </a:pPr>
            <a:r>
              <a:rPr lang="en" sz="2400">
                <a:latin typeface="Helvetica Neue"/>
                <a:ea typeface="Helvetica Neue"/>
                <a:cs typeface="Helvetica Neue"/>
                <a:sym typeface="Helvetica Neue"/>
              </a:rPr>
              <a:t>What did you (not) like about this lecture?</a:t>
            </a:r>
            <a:endParaRPr sz="2400">
              <a:latin typeface="Helvetica Neue"/>
              <a:ea typeface="Helvetica Neue"/>
              <a:cs typeface="Helvetica Neue"/>
              <a:sym typeface="Helvetica Neue"/>
            </a:endParaRPr>
          </a:p>
          <a:p>
            <a:pPr marL="457200" lvl="0" indent="-381000" algn="l" rtl="0">
              <a:spcBef>
                <a:spcPts val="0"/>
              </a:spcBef>
              <a:spcAft>
                <a:spcPts val="0"/>
              </a:spcAft>
              <a:buSzPts val="2400"/>
              <a:buFont typeface="Helvetica Neue"/>
              <a:buChar char="●"/>
            </a:pPr>
            <a:r>
              <a:rPr lang="en" sz="2400">
                <a:latin typeface="Helvetica Neue"/>
                <a:ea typeface="Helvetica Neue"/>
                <a:cs typeface="Helvetica Neue"/>
                <a:sym typeface="Helvetica Neue"/>
              </a:rPr>
              <a:t>What was (not) well explained?</a:t>
            </a:r>
            <a:endParaRPr sz="2400">
              <a:latin typeface="Helvetica Neue"/>
              <a:ea typeface="Helvetica Neue"/>
              <a:cs typeface="Helvetica Neue"/>
              <a:sym typeface="Helvetica Neue"/>
            </a:endParaRPr>
          </a:p>
          <a:p>
            <a:pPr marL="457200" lvl="0" indent="-381000" algn="l" rtl="0">
              <a:spcBef>
                <a:spcPts val="0"/>
              </a:spcBef>
              <a:spcAft>
                <a:spcPts val="0"/>
              </a:spcAft>
              <a:buSzPts val="2400"/>
              <a:buFont typeface="Helvetica Neue"/>
              <a:buChar char="●"/>
            </a:pPr>
            <a:r>
              <a:rPr lang="en" sz="2400">
                <a:latin typeface="Helvetica Neue"/>
                <a:ea typeface="Helvetica Neue"/>
                <a:cs typeface="Helvetica Neue"/>
                <a:sym typeface="Helvetica Neue"/>
              </a:rPr>
              <a:t>On what would you like more (fewer) details?</a:t>
            </a:r>
            <a:endParaRPr sz="2400">
              <a:latin typeface="Helvetica Neue"/>
              <a:ea typeface="Helvetica Neue"/>
              <a:cs typeface="Helvetica Neue"/>
              <a:sym typeface="Helvetica Neue"/>
            </a:endParaRPr>
          </a:p>
          <a:p>
            <a:pPr marL="457200" lvl="0" indent="-381000" algn="l" rtl="0">
              <a:spcBef>
                <a:spcPts val="0"/>
              </a:spcBef>
              <a:spcAft>
                <a:spcPts val="0"/>
              </a:spcAft>
              <a:buSzPts val="2400"/>
              <a:buFont typeface="Helvetica Neue"/>
              <a:buChar char="●"/>
            </a:pPr>
            <a:r>
              <a:rPr lang="en" sz="2400" u="sng">
                <a:solidFill>
                  <a:schemeClr val="hlink"/>
                </a:solidFill>
                <a:latin typeface="Helvetica Neue"/>
                <a:ea typeface="Helvetica Neue"/>
                <a:cs typeface="Helvetica Neue"/>
                <a:sym typeface="Helvetica Neue"/>
                <a:hlinkClick r:id="rId4"/>
              </a:rPr>
              <a:t>What’s your favorite color, baby?</a:t>
            </a:r>
            <a:endParaRPr sz="2400">
              <a:latin typeface="Helvetica Neue"/>
              <a:ea typeface="Helvetica Neue"/>
              <a:cs typeface="Helvetica Neue"/>
              <a:sym typeface="Helvetica Neue"/>
            </a:endParaRPr>
          </a:p>
          <a:p>
            <a:pPr marL="457200" lvl="0" indent="-381000" algn="l" rtl="0">
              <a:spcBef>
                <a:spcPts val="0"/>
              </a:spcBef>
              <a:spcAft>
                <a:spcPts val="0"/>
              </a:spcAft>
              <a:buSzPts val="2400"/>
              <a:buFont typeface="Helvetica Neue"/>
              <a:buChar char="●"/>
            </a:pPr>
            <a:r>
              <a:rPr lang="en" sz="2400">
                <a:latin typeface="Helvetica Neue"/>
                <a:ea typeface="Helvetica Neue"/>
                <a:cs typeface="Helvetica Neue"/>
                <a:sym typeface="Helvetica Neue"/>
              </a:rPr>
              <a:t>…</a:t>
            </a:r>
            <a:endParaRPr sz="2400">
              <a:latin typeface="Helvetica Neue"/>
              <a:ea typeface="Helvetica Neue"/>
              <a:cs typeface="Helvetica Neue"/>
              <a:sym typeface="Helvetica Neue"/>
            </a:endParaRPr>
          </a:p>
          <a:p>
            <a:pPr marL="0" lvl="0" indent="0" algn="l" rtl="0">
              <a:spcBef>
                <a:spcPts val="0"/>
              </a:spcBef>
              <a:spcAft>
                <a:spcPts val="0"/>
              </a:spcAft>
              <a:buNone/>
            </a:pPr>
            <a:endParaRPr sz="2400">
              <a:latin typeface="Helvetica Neue"/>
              <a:ea typeface="Helvetica Neue"/>
              <a:cs typeface="Helvetica Neue"/>
              <a:sym typeface="Helvetica Neue"/>
            </a:endParaRPr>
          </a:p>
        </p:txBody>
      </p:sp>
      <p:sp>
        <p:nvSpPr>
          <p:cNvPr id="847" name="Google Shape;847;p103"/>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Feedback</a:t>
            </a:r>
            <a:endParaRPr>
              <a:latin typeface="Helvetica Neue"/>
              <a:ea typeface="Helvetica Neue"/>
              <a:cs typeface="Helvetica Neue"/>
              <a:sym typeface="Helvetica Neue"/>
            </a:endParaRPr>
          </a:p>
        </p:txBody>
      </p:sp>
      <p:sp>
        <p:nvSpPr>
          <p:cNvPr id="848" name="Google Shape;848;p10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852"/>
        <p:cNvGrpSpPr/>
        <p:nvPr/>
      </p:nvGrpSpPr>
      <p:grpSpPr>
        <a:xfrm>
          <a:off x="0" y="0"/>
          <a:ext cx="0" cy="0"/>
          <a:chOff x="0" y="0"/>
          <a:chExt cx="0" cy="0"/>
        </a:xfrm>
      </p:grpSpPr>
      <p:sp>
        <p:nvSpPr>
          <p:cNvPr id="853" name="Google Shape;853;p104"/>
          <p:cNvSpPr txBox="1">
            <a:spLocks noGrp="1"/>
          </p:cNvSpPr>
          <p:nvPr>
            <p:ph type="sldNum" idx="12"/>
          </p:nvPr>
        </p:nvSpPr>
        <p:spPr>
          <a:xfrm>
            <a:off x="6851525"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61</a:t>
            </a:fld>
            <a:endParaRPr/>
          </a:p>
        </p:txBody>
      </p:sp>
      <p:sp>
        <p:nvSpPr>
          <p:cNvPr id="854" name="Google Shape;854;p10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a:t>&gt; 2</a:t>
            </a:r>
            <a:r>
              <a:rPr lang="en" sz="4400" b="0" i="0" u="none" strike="noStrike" cap="none">
                <a:latin typeface="Calibri"/>
                <a:ea typeface="Calibri"/>
                <a:cs typeface="Calibri"/>
                <a:sym typeface="Calibri"/>
              </a:rPr>
              <a:t> variables</a:t>
            </a:r>
            <a:r>
              <a:rPr lang="en"/>
              <a:t>: parallel-coord. plots</a:t>
            </a:r>
            <a:endParaRPr sz="4400" b="0" i="0" u="none" strike="noStrike" cap="none">
              <a:latin typeface="Calibri"/>
              <a:ea typeface="Calibri"/>
              <a:cs typeface="Calibri"/>
              <a:sym typeface="Calibri"/>
            </a:endParaRPr>
          </a:p>
        </p:txBody>
      </p:sp>
      <p:sp>
        <p:nvSpPr>
          <p:cNvPr id="855" name="Google Shape;855;p10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800"/>
              <a:t>Color, x, y</a:t>
            </a:r>
            <a:endParaRPr sz="2800"/>
          </a:p>
          <a:p>
            <a:pPr marL="0" marR="0" lvl="0" indent="0" algn="l" rtl="0">
              <a:spcBef>
                <a:spcPts val="1600"/>
              </a:spcBef>
              <a:spcAft>
                <a:spcPts val="1600"/>
              </a:spcAft>
              <a:buNone/>
            </a:pPr>
            <a:r>
              <a:rPr lang="en" sz="2800"/>
              <a:t>Color variable is categorical, others arbitrary</a:t>
            </a:r>
            <a:endParaRPr sz="2800"/>
          </a:p>
        </p:txBody>
      </p:sp>
      <p:pic>
        <p:nvPicPr>
          <p:cNvPr id="856" name="Google Shape;856;p104" descr="http://stn.spotfire.com/spotfire_client_help/images/para_example_1.png"/>
          <p:cNvPicPr preferRelativeResize="0"/>
          <p:nvPr/>
        </p:nvPicPr>
        <p:blipFill rotWithShape="1">
          <a:blip r:embed="rId3">
            <a:alphaModFix/>
          </a:blip>
          <a:srcRect/>
          <a:stretch/>
        </p:blipFill>
        <p:spPr>
          <a:xfrm>
            <a:off x="570447" y="2941701"/>
            <a:ext cx="4040700" cy="1364700"/>
          </a:xfrm>
          <a:prstGeom prst="rect">
            <a:avLst/>
          </a:prstGeom>
          <a:noFill/>
          <a:ln>
            <a:noFill/>
          </a:ln>
        </p:spPr>
      </p:pic>
      <p:pic>
        <p:nvPicPr>
          <p:cNvPr id="857" name="Google Shape;857;p104" descr="http://michaelvandaniker.com/images/pcp-selected.png"/>
          <p:cNvPicPr preferRelativeResize="0"/>
          <p:nvPr/>
        </p:nvPicPr>
        <p:blipFill rotWithShape="1">
          <a:blip r:embed="rId4">
            <a:alphaModFix/>
          </a:blip>
          <a:srcRect/>
          <a:stretch/>
        </p:blipFill>
        <p:spPr>
          <a:xfrm>
            <a:off x="4800727" y="2941701"/>
            <a:ext cx="3364800" cy="1484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861"/>
        <p:cNvGrpSpPr/>
        <p:nvPr/>
      </p:nvGrpSpPr>
      <p:grpSpPr>
        <a:xfrm>
          <a:off x="0" y="0"/>
          <a:ext cx="0" cy="0"/>
          <a:chOff x="0" y="0"/>
          <a:chExt cx="0" cy="0"/>
        </a:xfrm>
      </p:grpSpPr>
      <p:sp>
        <p:nvSpPr>
          <p:cNvPr id="862" name="Google Shape;862;p105"/>
          <p:cNvSpPr txBox="1">
            <a:spLocks noGrp="1"/>
          </p:cNvSpPr>
          <p:nvPr>
            <p:ph type="sldNum" idx="12"/>
          </p:nvPr>
        </p:nvSpPr>
        <p:spPr>
          <a:xfrm>
            <a:off x="6851525"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62</a:t>
            </a:fld>
            <a:endParaRPr/>
          </a:p>
        </p:txBody>
      </p:sp>
      <p:sp>
        <p:nvSpPr>
          <p:cNvPr id="863" name="Google Shape;863;p105"/>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a:t>&gt; 2</a:t>
            </a:r>
            <a:r>
              <a:rPr lang="en" sz="4400" b="0" i="0" u="none" strike="noStrike" cap="none">
                <a:latin typeface="Calibri"/>
                <a:ea typeface="Calibri"/>
                <a:cs typeface="Calibri"/>
                <a:sym typeface="Calibri"/>
              </a:rPr>
              <a:t> variables: radar char</a:t>
            </a:r>
            <a:r>
              <a:rPr lang="en"/>
              <a:t>ts</a:t>
            </a:r>
            <a:endParaRPr sz="4400" b="0" i="0" u="none" strike="noStrike" cap="none">
              <a:latin typeface="Calibri"/>
              <a:ea typeface="Calibri"/>
              <a:cs typeface="Calibri"/>
              <a:sym typeface="Calibri"/>
            </a:endParaRPr>
          </a:p>
        </p:txBody>
      </p:sp>
      <p:sp>
        <p:nvSpPr>
          <p:cNvPr id="864" name="Google Shape;864;p105"/>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457200" marR="0" lvl="0" indent="-406400" algn="l" rtl="0">
              <a:spcBef>
                <a:spcPts val="0"/>
              </a:spcBef>
              <a:spcAft>
                <a:spcPts val="0"/>
              </a:spcAft>
              <a:buSzPts val="2800"/>
              <a:buChar char="●"/>
            </a:pPr>
            <a:r>
              <a:rPr lang="en" sz="2800" b="0" i="0" u="none" strike="noStrike" cap="none">
                <a:latin typeface="Calibri"/>
                <a:ea typeface="Calibri"/>
                <a:cs typeface="Calibri"/>
                <a:sym typeface="Calibri"/>
              </a:rPr>
              <a:t>Similar</a:t>
            </a:r>
            <a:r>
              <a:rPr lang="en" sz="2800"/>
              <a:t> to parallel-coord. plots</a:t>
            </a:r>
            <a:endParaRPr sz="2800"/>
          </a:p>
          <a:p>
            <a:pPr marL="457200" marR="0" lvl="0" indent="-406400" algn="l" rtl="0">
              <a:spcBef>
                <a:spcPts val="0"/>
              </a:spcBef>
              <a:spcAft>
                <a:spcPts val="0"/>
              </a:spcAft>
              <a:buSzPts val="2800"/>
              <a:buChar char="●"/>
            </a:pPr>
            <a:r>
              <a:rPr lang="en" sz="2800"/>
              <a:t>Doesn’t pretend that x axis has meaningful order</a:t>
            </a:r>
            <a:endParaRPr sz="2800"/>
          </a:p>
          <a:p>
            <a:pPr marL="457200" marR="0" lvl="0" indent="-406400" algn="l" rtl="0">
              <a:spcBef>
                <a:spcPts val="0"/>
              </a:spcBef>
              <a:spcAft>
                <a:spcPts val="0"/>
              </a:spcAft>
              <a:buSzPts val="2800"/>
              <a:buChar char="●"/>
            </a:pPr>
            <a:r>
              <a:rPr lang="en" sz="2800"/>
              <a:t>Also good for periodic data</a:t>
            </a:r>
            <a:endParaRPr sz="2800"/>
          </a:p>
        </p:txBody>
      </p:sp>
      <p:pic>
        <p:nvPicPr>
          <p:cNvPr id="865" name="Google Shape;865;p105" descr="https://upload.wikimedia.org/wikipedia/commons/thumb/0/09/MER_Star_Plot.gif/300px-MER_Star_Plot.gif"/>
          <p:cNvPicPr preferRelativeResize="0"/>
          <p:nvPr/>
        </p:nvPicPr>
        <p:blipFill rotWithShape="1">
          <a:blip r:embed="rId3">
            <a:alphaModFix/>
          </a:blip>
          <a:srcRect/>
          <a:stretch/>
        </p:blipFill>
        <p:spPr>
          <a:xfrm>
            <a:off x="4486200" y="2661250"/>
            <a:ext cx="3699900" cy="2173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869"/>
        <p:cNvGrpSpPr/>
        <p:nvPr/>
      </p:nvGrpSpPr>
      <p:grpSpPr>
        <a:xfrm>
          <a:off x="0" y="0"/>
          <a:ext cx="0" cy="0"/>
          <a:chOff x="0" y="0"/>
          <a:chExt cx="0" cy="0"/>
        </a:xfrm>
      </p:grpSpPr>
      <p:sp>
        <p:nvSpPr>
          <p:cNvPr id="870" name="Google Shape;870;p106"/>
          <p:cNvSpPr txBox="1">
            <a:spLocks noGrp="1"/>
          </p:cNvSpPr>
          <p:nvPr>
            <p:ph type="body" idx="1"/>
          </p:nvPr>
        </p:nvSpPr>
        <p:spPr>
          <a:xfrm>
            <a:off x="457200" y="994050"/>
            <a:ext cx="8467200" cy="4068000"/>
          </a:xfrm>
          <a:prstGeom prst="rect">
            <a:avLst/>
          </a:prstGeom>
          <a:noFill/>
          <a:ln>
            <a:noFill/>
          </a:ln>
        </p:spPr>
        <p:txBody>
          <a:bodyPr spcFirstLastPara="1" wrap="square" lIns="91425" tIns="45700" rIns="91425" bIns="45700" anchor="t" anchorCtr="0">
            <a:noAutofit/>
          </a:bodyPr>
          <a:lstStyle/>
          <a:p>
            <a:pPr marL="457200" marR="0" lvl="0" indent="-368300" algn="l" rtl="0">
              <a:spcBef>
                <a:spcPts val="480"/>
              </a:spcBef>
              <a:spcAft>
                <a:spcPts val="0"/>
              </a:spcAft>
              <a:buSzPts val="2200"/>
              <a:buChar char="•"/>
            </a:pPr>
            <a:r>
              <a:rPr lang="en" sz="2200"/>
              <a:t>Smart trick for plotting CCDF of any distribution:</a:t>
            </a:r>
            <a:endParaRPr sz="2200"/>
          </a:p>
          <a:p>
            <a:pPr marL="914400" marR="0" lvl="1" indent="-368300" algn="l" rtl="0">
              <a:spcBef>
                <a:spcPts val="0"/>
              </a:spcBef>
              <a:spcAft>
                <a:spcPts val="0"/>
              </a:spcAft>
              <a:buSzPts val="2200"/>
              <a:buChar char="–"/>
            </a:pPr>
            <a:r>
              <a:rPr lang="en" sz="2200"/>
              <a:t>x-axis: data sorted in ascending order</a:t>
            </a:r>
            <a:endParaRPr sz="2200"/>
          </a:p>
          <a:p>
            <a:pPr marL="914400" marR="0" lvl="1" indent="-368300" algn="l" rtl="0">
              <a:spcBef>
                <a:spcPts val="0"/>
              </a:spcBef>
              <a:spcAft>
                <a:spcPts val="0"/>
              </a:spcAft>
              <a:buSzPts val="2200"/>
              <a:buChar char="–"/>
            </a:pPr>
            <a:r>
              <a:rPr lang="en" sz="2200"/>
              <a:t>y-axis: (</a:t>
            </a:r>
            <a:r>
              <a:rPr lang="en" sz="2200">
                <a:solidFill>
                  <a:schemeClr val="dk2"/>
                </a:solidFill>
              </a:rPr>
              <a:t>n:1)/n (where n is number of data points)</a:t>
            </a:r>
            <a:endParaRPr sz="2200"/>
          </a:p>
        </p:txBody>
      </p:sp>
      <p:sp>
        <p:nvSpPr>
          <p:cNvPr id="871" name="Google Shape;871;p106"/>
          <p:cNvSpPr txBox="1">
            <a:spLocks noGrp="1"/>
          </p:cNvSpPr>
          <p:nvPr>
            <p:ph type="title"/>
          </p:nvPr>
        </p:nvSpPr>
        <p:spPr>
          <a:xfrm>
            <a:off x="457200" y="82296"/>
            <a:ext cx="8229600" cy="5829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a:t>Heavy-tailed data: power laws</a:t>
            </a:r>
            <a:endParaRPr sz="4400" b="0" i="0" u="none" strike="noStrike" cap="none">
              <a:latin typeface="Calibri"/>
              <a:ea typeface="Calibri"/>
              <a:cs typeface="Calibri"/>
              <a:sym typeface="Calibri"/>
            </a:endParaRPr>
          </a:p>
        </p:txBody>
      </p:sp>
      <p:pic>
        <p:nvPicPr>
          <p:cNvPr id="872" name="Google Shape;872;p106"/>
          <p:cNvPicPr preferRelativeResize="0"/>
          <p:nvPr/>
        </p:nvPicPr>
        <p:blipFill>
          <a:blip r:embed="rId3">
            <a:alphaModFix/>
          </a:blip>
          <a:stretch>
            <a:fillRect/>
          </a:stretch>
        </p:blipFill>
        <p:spPr>
          <a:xfrm>
            <a:off x="2835450" y="2336425"/>
            <a:ext cx="3040949" cy="2730875"/>
          </a:xfrm>
          <a:prstGeom prst="rect">
            <a:avLst/>
          </a:prstGeom>
          <a:noFill/>
          <a:ln>
            <a:noFill/>
          </a:ln>
        </p:spPr>
      </p:pic>
      <p:sp>
        <p:nvSpPr>
          <p:cNvPr id="873" name="Google Shape;873;p106"/>
          <p:cNvSpPr txBox="1"/>
          <p:nvPr/>
        </p:nvSpPr>
        <p:spPr>
          <a:xfrm>
            <a:off x="4039925" y="2439725"/>
            <a:ext cx="748500" cy="321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CCDF</a:t>
            </a:r>
            <a:endParaRPr b="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878" name="Google Shape;878;p107"/>
          <p:cNvSpPr txBox="1">
            <a:spLocks noGrp="1"/>
          </p:cNvSpPr>
          <p:nvPr>
            <p:ph type="sldNum" idx="12"/>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 sz="1200">
                <a:solidFill>
                  <a:srgbClr val="888888"/>
                </a:solidFill>
                <a:latin typeface="Calibri"/>
                <a:ea typeface="Calibri"/>
                <a:cs typeface="Calibri"/>
                <a:sym typeface="Calibri"/>
              </a:rPr>
              <a:t>64</a:t>
            </a:fld>
            <a:endParaRPr sz="1200">
              <a:solidFill>
                <a:srgbClr val="888888"/>
              </a:solidFill>
              <a:latin typeface="Calibri"/>
              <a:ea typeface="Calibri"/>
              <a:cs typeface="Calibri"/>
              <a:sym typeface="Calibri"/>
            </a:endParaRPr>
          </a:p>
        </p:txBody>
      </p:sp>
      <p:sp>
        <p:nvSpPr>
          <p:cNvPr id="879" name="Google Shape;879;p107"/>
          <p:cNvSpPr txBox="1">
            <a:spLocks noGrp="1"/>
          </p:cNvSpPr>
          <p:nvPr>
            <p:ph type="title"/>
          </p:nvPr>
        </p:nvSpPr>
        <p:spPr>
          <a:xfrm>
            <a:off x="557213" y="178594"/>
            <a:ext cx="8029575" cy="457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959" b="0" i="0" u="none" strike="noStrike" cap="none">
                <a:latin typeface="Calibri"/>
                <a:ea typeface="Calibri"/>
                <a:cs typeface="Calibri"/>
                <a:sym typeface="Calibri"/>
              </a:rPr>
              <a:t>Interactive </a:t>
            </a:r>
            <a:r>
              <a:rPr lang="en" sz="3959"/>
              <a:t>c</a:t>
            </a:r>
            <a:r>
              <a:rPr lang="en" sz="3959" b="0" i="0" u="none" strike="noStrike" cap="none">
                <a:latin typeface="Calibri"/>
                <a:ea typeface="Calibri"/>
                <a:cs typeface="Calibri"/>
                <a:sym typeface="Calibri"/>
              </a:rPr>
              <a:t>hart </a:t>
            </a:r>
            <a:r>
              <a:rPr lang="en" sz="3959"/>
              <a:t>d</a:t>
            </a:r>
            <a:r>
              <a:rPr lang="en" sz="3959" b="0" i="0" u="none" strike="noStrike" cap="none">
                <a:latin typeface="Calibri"/>
                <a:ea typeface="Calibri"/>
                <a:cs typeface="Calibri"/>
                <a:sym typeface="Calibri"/>
              </a:rPr>
              <a:t>esign: </a:t>
            </a:r>
            <a:r>
              <a:rPr lang="en" sz="3959"/>
              <a:t>s</a:t>
            </a:r>
            <a:r>
              <a:rPr lang="en" sz="3959" b="0" i="0" u="none" strike="noStrike" cap="none">
                <a:latin typeface="Calibri"/>
                <a:ea typeface="Calibri"/>
                <a:cs typeface="Calibri"/>
                <a:sym typeface="Calibri"/>
              </a:rPr>
              <a:t>implifying</a:t>
            </a:r>
            <a:endParaRPr/>
          </a:p>
        </p:txBody>
      </p:sp>
      <p:sp>
        <p:nvSpPr>
          <p:cNvPr id="880" name="Google Shape;880;p107"/>
          <p:cNvSpPr txBox="1">
            <a:spLocks noGrp="1"/>
          </p:cNvSpPr>
          <p:nvPr>
            <p:ph type="body" idx="1"/>
          </p:nvPr>
        </p:nvSpPr>
        <p:spPr>
          <a:xfrm>
            <a:off x="457200" y="745725"/>
            <a:ext cx="8229600" cy="3848898"/>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000000"/>
              </a:buClr>
              <a:buSzPts val="2400"/>
              <a:buFont typeface="Arial"/>
              <a:buChar char="•"/>
            </a:pPr>
            <a:r>
              <a:rPr lang="en" sz="2400" b="0" i="0" u="none" strike="noStrike" cap="none">
                <a:latin typeface="Calibri"/>
                <a:ea typeface="Calibri"/>
                <a:cs typeface="Calibri"/>
                <a:sym typeface="Calibri"/>
              </a:rPr>
              <a:t>With interactive charts you can keep things very simple by </a:t>
            </a:r>
            <a:r>
              <a:rPr lang="en" sz="2400" b="1" i="0" u="none" strike="noStrike" cap="none">
                <a:latin typeface="Calibri"/>
                <a:ea typeface="Calibri"/>
                <a:cs typeface="Calibri"/>
                <a:sym typeface="Calibri"/>
              </a:rPr>
              <a:t>hiding</a:t>
            </a:r>
            <a:r>
              <a:rPr lang="en" sz="2400" b="0" i="0" u="none" strike="noStrike" cap="none">
                <a:latin typeface="Calibri"/>
                <a:ea typeface="Calibri"/>
                <a:cs typeface="Calibri"/>
                <a:sym typeface="Calibri"/>
              </a:rPr>
              <a:t> and </a:t>
            </a:r>
            <a:r>
              <a:rPr lang="en" sz="2400" b="1" i="0" u="none" strike="noStrike" cap="none">
                <a:latin typeface="Calibri"/>
                <a:ea typeface="Calibri"/>
                <a:cs typeface="Calibri"/>
                <a:sym typeface="Calibri"/>
              </a:rPr>
              <a:t>dynamically revealing </a:t>
            </a:r>
            <a:r>
              <a:rPr lang="en" sz="2400" b="0" i="0" u="none" strike="noStrike" cap="none">
                <a:latin typeface="Calibri"/>
                <a:ea typeface="Calibri"/>
                <a:cs typeface="Calibri"/>
                <a:sym typeface="Calibri"/>
              </a:rPr>
              <a:t>important structure.</a:t>
            </a:r>
            <a:endParaRPr/>
          </a:p>
          <a:p>
            <a:pPr marL="342900" marR="0" lvl="0" indent="-342900" algn="l" rtl="0">
              <a:spcBef>
                <a:spcPts val="480"/>
              </a:spcBef>
              <a:spcAft>
                <a:spcPts val="1600"/>
              </a:spcAft>
              <a:buClr>
                <a:srgbClr val="000000"/>
              </a:buClr>
              <a:buSzPts val="2400"/>
              <a:buFont typeface="Arial"/>
              <a:buChar char="•"/>
            </a:pPr>
            <a:r>
              <a:rPr lang="en" sz="2400" b="0" i="0" u="none" strike="noStrike" cap="none">
                <a:latin typeface="Calibri"/>
                <a:ea typeface="Calibri"/>
                <a:cs typeface="Calibri"/>
                <a:sym typeface="Calibri"/>
              </a:rPr>
              <a:t>On an interactive chart, you reveal the information most useful for </a:t>
            </a:r>
            <a:r>
              <a:rPr lang="en" sz="2400" b="1" i="0" u="none" strike="noStrike" cap="none">
                <a:latin typeface="Calibri"/>
                <a:ea typeface="Calibri"/>
                <a:cs typeface="Calibri"/>
                <a:sym typeface="Calibri"/>
              </a:rPr>
              <a:t>navigating</a:t>
            </a:r>
            <a:r>
              <a:rPr lang="en" sz="2400" b="0" i="0" u="none" strike="noStrike" cap="none">
                <a:latin typeface="Calibri"/>
                <a:ea typeface="Calibri"/>
                <a:cs typeface="Calibri"/>
                <a:sym typeface="Calibri"/>
              </a:rPr>
              <a:t> the chart. </a:t>
            </a:r>
            <a:endParaRPr sz="2400" b="0" i="0" u="none" strike="noStrike" cap="none">
              <a:latin typeface="Calibri"/>
              <a:ea typeface="Calibri"/>
              <a:cs typeface="Calibri"/>
              <a:sym typeface="Calibri"/>
            </a:endParaRPr>
          </a:p>
        </p:txBody>
      </p:sp>
      <p:pic>
        <p:nvPicPr>
          <p:cNvPr id="881" name="Google Shape;881;p107" descr="http://infosthetics.com/archives/namevoyager.jpg"/>
          <p:cNvPicPr preferRelativeResize="0"/>
          <p:nvPr/>
        </p:nvPicPr>
        <p:blipFill rotWithShape="1">
          <a:blip r:embed="rId3">
            <a:alphaModFix/>
          </a:blip>
          <a:srcRect/>
          <a:stretch/>
        </p:blipFill>
        <p:spPr>
          <a:xfrm>
            <a:off x="1132119" y="2535685"/>
            <a:ext cx="6702600" cy="2513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885"/>
        <p:cNvGrpSpPr/>
        <p:nvPr/>
      </p:nvGrpSpPr>
      <p:grpSpPr>
        <a:xfrm>
          <a:off x="0" y="0"/>
          <a:ext cx="0" cy="0"/>
          <a:chOff x="0" y="0"/>
          <a:chExt cx="0" cy="0"/>
        </a:xfrm>
      </p:grpSpPr>
      <p:sp>
        <p:nvSpPr>
          <p:cNvPr id="886" name="Google Shape;886;p108"/>
          <p:cNvSpPr txBox="1">
            <a:spLocks noGrp="1"/>
          </p:cNvSpPr>
          <p:nvPr>
            <p:ph type="sldNum" idx="12"/>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 sz="1200">
                <a:solidFill>
                  <a:srgbClr val="888888"/>
                </a:solidFill>
                <a:latin typeface="Calibri"/>
                <a:ea typeface="Calibri"/>
                <a:cs typeface="Calibri"/>
                <a:sym typeface="Calibri"/>
              </a:rPr>
              <a:t>65</a:t>
            </a:fld>
            <a:endParaRPr sz="1200">
              <a:solidFill>
                <a:srgbClr val="888888"/>
              </a:solidFill>
              <a:latin typeface="Calibri"/>
              <a:ea typeface="Calibri"/>
              <a:cs typeface="Calibri"/>
              <a:sym typeface="Calibri"/>
            </a:endParaRPr>
          </a:p>
        </p:txBody>
      </p:sp>
      <p:sp>
        <p:nvSpPr>
          <p:cNvPr id="887" name="Google Shape;887;p108"/>
          <p:cNvSpPr txBox="1">
            <a:spLocks noGrp="1"/>
          </p:cNvSpPr>
          <p:nvPr>
            <p:ph type="title"/>
          </p:nvPr>
        </p:nvSpPr>
        <p:spPr>
          <a:xfrm>
            <a:off x="457200" y="68580"/>
            <a:ext cx="8229600" cy="75438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500" b="0" i="0" u="none" strike="noStrike" cap="none">
                <a:latin typeface="Calibri"/>
                <a:ea typeface="Calibri"/>
                <a:cs typeface="Calibri"/>
                <a:sym typeface="Calibri"/>
              </a:rPr>
              <a:t>Use </a:t>
            </a:r>
            <a:r>
              <a:rPr lang="en" sz="3500"/>
              <a:t>s</a:t>
            </a:r>
            <a:r>
              <a:rPr lang="en" sz="3500" b="0" i="0" u="none" strike="noStrike" cap="none">
                <a:latin typeface="Calibri"/>
                <a:ea typeface="Calibri"/>
                <a:cs typeface="Calibri"/>
                <a:sym typeface="Calibri"/>
              </a:rPr>
              <a:t>tructure!</a:t>
            </a:r>
            <a:endParaRPr sz="3500" b="0" i="0" u="none" strike="noStrike" cap="none">
              <a:latin typeface="Calibri"/>
              <a:ea typeface="Calibri"/>
              <a:cs typeface="Calibri"/>
              <a:sym typeface="Calibri"/>
            </a:endParaRPr>
          </a:p>
        </p:txBody>
      </p:sp>
      <p:sp>
        <p:nvSpPr>
          <p:cNvPr id="888" name="Google Shape;888;p108"/>
          <p:cNvSpPr txBox="1">
            <a:spLocks noGrp="1"/>
          </p:cNvSpPr>
          <p:nvPr>
            <p:ph type="body" idx="1"/>
          </p:nvPr>
        </p:nvSpPr>
        <p:spPr>
          <a:xfrm>
            <a:off x="457200" y="877824"/>
            <a:ext cx="8229600" cy="3716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1600"/>
              </a:spcAft>
              <a:buNone/>
            </a:pPr>
            <a:r>
              <a:rPr lang="en" sz="3200" b="0" i="0" u="none" strike="noStrike" cap="none">
                <a:latin typeface="Calibri"/>
                <a:ea typeface="Calibri"/>
                <a:cs typeface="Calibri"/>
                <a:sym typeface="Calibri"/>
              </a:rPr>
              <a:t>Gestalt </a:t>
            </a:r>
            <a:r>
              <a:rPr lang="en"/>
              <a:t>p</a:t>
            </a:r>
            <a:r>
              <a:rPr lang="en" sz="3200" b="0" i="0" u="none" strike="noStrike" cap="none">
                <a:latin typeface="Calibri"/>
                <a:ea typeface="Calibri"/>
                <a:cs typeface="Calibri"/>
                <a:sym typeface="Calibri"/>
              </a:rPr>
              <a:t>sychology principles (1912)</a:t>
            </a:r>
            <a:endParaRPr sz="3200" b="0" i="0" u="none" strike="noStrike" cap="none">
              <a:latin typeface="Calibri"/>
              <a:ea typeface="Calibri"/>
              <a:cs typeface="Calibri"/>
              <a:sym typeface="Calibri"/>
            </a:endParaRPr>
          </a:p>
        </p:txBody>
      </p:sp>
      <p:pic>
        <p:nvPicPr>
          <p:cNvPr id="889" name="Google Shape;889;p108" descr="illustrations"/>
          <p:cNvPicPr preferRelativeResize="0"/>
          <p:nvPr/>
        </p:nvPicPr>
        <p:blipFill rotWithShape="1">
          <a:blip r:embed="rId3">
            <a:alphaModFix/>
          </a:blip>
          <a:srcRect/>
          <a:stretch/>
        </p:blipFill>
        <p:spPr>
          <a:xfrm>
            <a:off x="3248100" y="1720825"/>
            <a:ext cx="5543400" cy="2873700"/>
          </a:xfrm>
          <a:prstGeom prst="rect">
            <a:avLst/>
          </a:prstGeom>
          <a:noFill/>
          <a:ln>
            <a:noFill/>
          </a:ln>
        </p:spPr>
      </p:pic>
      <p:pic>
        <p:nvPicPr>
          <p:cNvPr id="890" name="Google Shape;890;p108"/>
          <p:cNvPicPr preferRelativeResize="0"/>
          <p:nvPr/>
        </p:nvPicPr>
        <p:blipFill>
          <a:blip r:embed="rId4">
            <a:alphaModFix/>
          </a:blip>
          <a:stretch>
            <a:fillRect/>
          </a:stretch>
        </p:blipFill>
        <p:spPr>
          <a:xfrm>
            <a:off x="457206" y="2090025"/>
            <a:ext cx="2470275" cy="198625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894"/>
        <p:cNvGrpSpPr/>
        <p:nvPr/>
      </p:nvGrpSpPr>
      <p:grpSpPr>
        <a:xfrm>
          <a:off x="0" y="0"/>
          <a:ext cx="0" cy="0"/>
          <a:chOff x="0" y="0"/>
          <a:chExt cx="0" cy="0"/>
        </a:xfrm>
      </p:grpSpPr>
      <p:sp>
        <p:nvSpPr>
          <p:cNvPr id="895" name="Google Shape;895;p109"/>
          <p:cNvSpPr txBox="1">
            <a:spLocks noGrp="1"/>
          </p:cNvSpPr>
          <p:nvPr>
            <p:ph type="title"/>
          </p:nvPr>
        </p:nvSpPr>
        <p:spPr>
          <a:xfrm>
            <a:off x="457200" y="48006"/>
            <a:ext cx="8229600" cy="6720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4400" b="0" i="0" u="none" strike="noStrike" cap="none">
                <a:latin typeface="Calibri"/>
                <a:ea typeface="Calibri"/>
                <a:cs typeface="Calibri"/>
                <a:sym typeface="Calibri"/>
              </a:rPr>
              <a:t>A case for </a:t>
            </a:r>
            <a:r>
              <a:rPr lang="en"/>
              <a:t>u</a:t>
            </a:r>
            <a:r>
              <a:rPr lang="en" sz="4400" b="0" i="0" u="none" strike="noStrike" cap="none">
                <a:latin typeface="Calibri"/>
                <a:ea typeface="Calibri"/>
                <a:cs typeface="Calibri"/>
                <a:sym typeface="Calibri"/>
              </a:rPr>
              <a:t>gly visualizations</a:t>
            </a:r>
            <a:endParaRPr sz="4400" b="0" i="0" u="none" strike="noStrike" cap="none">
              <a:latin typeface="Calibri"/>
              <a:ea typeface="Calibri"/>
              <a:cs typeface="Calibri"/>
              <a:sym typeface="Calibri"/>
            </a:endParaRPr>
          </a:p>
        </p:txBody>
      </p:sp>
      <p:sp>
        <p:nvSpPr>
          <p:cNvPr id="896" name="Google Shape;896;p109"/>
          <p:cNvSpPr txBox="1">
            <a:spLocks noGrp="1"/>
          </p:cNvSpPr>
          <p:nvPr>
            <p:ph type="body" idx="1"/>
          </p:nvPr>
        </p:nvSpPr>
        <p:spPr>
          <a:xfrm>
            <a:off x="457200" y="795528"/>
            <a:ext cx="8229600" cy="41285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 sz="2400" b="0" i="0" u="none" strike="noStrike" cap="none">
                <a:latin typeface="Calibri"/>
                <a:ea typeface="Calibri"/>
                <a:cs typeface="Calibri"/>
                <a:sym typeface="Calibri"/>
              </a:rPr>
              <a:t>People instinctively gravitate to attractive visualizations, and they have a better chance of getting on the cover of a journal. </a:t>
            </a:r>
            <a:endParaRPr/>
          </a:p>
          <a:p>
            <a:pPr marL="0" marR="0" lvl="0" indent="0" algn="l" rtl="0">
              <a:spcBef>
                <a:spcPts val="480"/>
              </a:spcBef>
              <a:spcAft>
                <a:spcPts val="0"/>
              </a:spcAft>
              <a:buClr>
                <a:schemeClr val="dk1"/>
              </a:buClr>
              <a:buFont typeface="Arial"/>
              <a:buNone/>
            </a:pPr>
            <a:endParaRPr sz="2400" b="0" i="0" u="none" strike="noStrike" cap="none">
              <a:latin typeface="Calibri"/>
              <a:ea typeface="Calibri"/>
              <a:cs typeface="Calibri"/>
              <a:sym typeface="Calibri"/>
            </a:endParaRPr>
          </a:p>
          <a:p>
            <a:pPr marL="0" marR="0" lvl="0" indent="0" algn="l" rtl="0">
              <a:spcBef>
                <a:spcPts val="480"/>
              </a:spcBef>
              <a:spcAft>
                <a:spcPts val="0"/>
              </a:spcAft>
              <a:buClr>
                <a:schemeClr val="dk1"/>
              </a:buClr>
              <a:buFont typeface="Arial"/>
              <a:buNone/>
            </a:pPr>
            <a:r>
              <a:rPr lang="en" sz="2400" b="0" i="0" u="none" strike="noStrike" cap="none">
                <a:latin typeface="Calibri"/>
                <a:ea typeface="Calibri"/>
                <a:cs typeface="Calibri"/>
                <a:sym typeface="Calibri"/>
              </a:rPr>
              <a:t>But does this </a:t>
            </a:r>
            <a:r>
              <a:rPr lang="en" sz="2400" b="1" i="0" u="none" strike="noStrike" cap="none">
                <a:latin typeface="Calibri"/>
                <a:ea typeface="Calibri"/>
                <a:cs typeface="Calibri"/>
                <a:sym typeface="Calibri"/>
              </a:rPr>
              <a:t>conflict with the goals of visualizatio</a:t>
            </a:r>
            <a:r>
              <a:rPr lang="en" sz="2400" b="1"/>
              <a:t>n?</a:t>
            </a:r>
            <a:endParaRPr/>
          </a:p>
          <a:p>
            <a:pPr marL="342900" marR="0" lvl="0" indent="-342900" algn="l" rtl="0">
              <a:spcBef>
                <a:spcPts val="480"/>
              </a:spcBef>
              <a:spcAft>
                <a:spcPts val="0"/>
              </a:spcAft>
              <a:buClr>
                <a:srgbClr val="000000"/>
              </a:buClr>
              <a:buSzPts val="2400"/>
              <a:buFont typeface="Arial"/>
              <a:buChar char="•"/>
            </a:pPr>
            <a:r>
              <a:rPr lang="en" sz="2400" b="0" i="0" u="none" strike="noStrike" cap="none">
                <a:latin typeface="Calibri"/>
                <a:ea typeface="Calibri"/>
                <a:cs typeface="Calibri"/>
                <a:sym typeface="Calibri"/>
              </a:rPr>
              <a:t>Rapid exploration</a:t>
            </a:r>
            <a:endParaRPr/>
          </a:p>
          <a:p>
            <a:pPr marL="342900" marR="0" lvl="0" indent="-342900" algn="l" rtl="0">
              <a:spcBef>
                <a:spcPts val="480"/>
              </a:spcBef>
              <a:spcAft>
                <a:spcPts val="0"/>
              </a:spcAft>
              <a:buClr>
                <a:srgbClr val="000000"/>
              </a:buClr>
              <a:buSzPts val="2400"/>
              <a:buFont typeface="Arial"/>
              <a:buChar char="•"/>
            </a:pPr>
            <a:r>
              <a:rPr lang="en" sz="2400" b="0" i="0" u="none" strike="noStrike" cap="none">
                <a:latin typeface="Calibri"/>
                <a:ea typeface="Calibri"/>
                <a:cs typeface="Calibri"/>
                <a:sym typeface="Calibri"/>
              </a:rPr>
              <a:t>Focus on most important details</a:t>
            </a:r>
            <a:endParaRPr/>
          </a:p>
          <a:p>
            <a:pPr marL="342900" marR="0" lvl="0" indent="-342900" algn="l" rtl="0">
              <a:spcBef>
                <a:spcPts val="480"/>
              </a:spcBef>
              <a:spcAft>
                <a:spcPts val="0"/>
              </a:spcAft>
              <a:buClr>
                <a:srgbClr val="000000"/>
              </a:buClr>
              <a:buSzPts val="2400"/>
              <a:buFont typeface="Arial"/>
              <a:buChar char="•"/>
            </a:pPr>
            <a:r>
              <a:rPr lang="en" sz="2400" b="0" i="0" u="none" strike="noStrike" cap="none">
                <a:latin typeface="Calibri"/>
                <a:ea typeface="Calibri"/>
                <a:cs typeface="Calibri"/>
                <a:sym typeface="Calibri"/>
              </a:rPr>
              <a:t>Easy and fast to develop and </a:t>
            </a:r>
            <a:br>
              <a:rPr lang="en" sz="2400" b="0" i="0" u="none" strike="noStrike" cap="none">
                <a:latin typeface="Calibri"/>
                <a:ea typeface="Calibri"/>
                <a:cs typeface="Calibri"/>
                <a:sym typeface="Calibri"/>
              </a:rPr>
            </a:br>
            <a:r>
              <a:rPr lang="en" sz="2400" b="0" i="0" u="none" strike="noStrike" cap="none">
                <a:latin typeface="Calibri"/>
                <a:ea typeface="Calibri"/>
                <a:cs typeface="Calibri"/>
                <a:sym typeface="Calibri"/>
              </a:rPr>
              <a:t>customize</a:t>
            </a:r>
            <a:endParaRPr sz="2400" b="0" i="0" u="none" strike="noStrike" cap="none">
              <a:latin typeface="Calibri"/>
              <a:ea typeface="Calibri"/>
              <a:cs typeface="Calibri"/>
              <a:sym typeface="Calibri"/>
            </a:endParaRPr>
          </a:p>
          <a:p>
            <a:pPr marL="342900" marR="0" lvl="0" indent="-190500" algn="l" rtl="0">
              <a:spcBef>
                <a:spcPts val="480"/>
              </a:spcBef>
              <a:spcAft>
                <a:spcPts val="0"/>
              </a:spcAft>
              <a:buClr>
                <a:schemeClr val="dk1"/>
              </a:buClr>
              <a:buSzPts val="2400"/>
              <a:buFont typeface="Arial"/>
              <a:buNone/>
            </a:pPr>
            <a:endParaRPr sz="2400" b="0" i="0" u="none" strike="noStrike" cap="none">
              <a:latin typeface="Calibri"/>
              <a:ea typeface="Calibri"/>
              <a:cs typeface="Calibri"/>
              <a:sym typeface="Calibri"/>
            </a:endParaRPr>
          </a:p>
          <a:p>
            <a:pPr marL="0" marR="0" lvl="0" indent="0" algn="l" rtl="0">
              <a:spcBef>
                <a:spcPts val="480"/>
              </a:spcBef>
              <a:spcAft>
                <a:spcPts val="1600"/>
              </a:spcAft>
              <a:buClr>
                <a:schemeClr val="dk1"/>
              </a:buClr>
              <a:buFont typeface="Arial"/>
              <a:buNone/>
            </a:pPr>
            <a:endParaRPr/>
          </a:p>
        </p:txBody>
      </p:sp>
      <p:pic>
        <p:nvPicPr>
          <p:cNvPr id="897" name="Google Shape;897;p109" descr="http://cdn.information-management.com/media/newspics/Bell-FIG1.jpg"/>
          <p:cNvPicPr preferRelativeResize="0"/>
          <p:nvPr/>
        </p:nvPicPr>
        <p:blipFill rotWithShape="1">
          <a:blip r:embed="rId3">
            <a:alphaModFix/>
          </a:blip>
          <a:srcRect/>
          <a:stretch/>
        </p:blipFill>
        <p:spPr>
          <a:xfrm>
            <a:off x="5345557" y="2774488"/>
            <a:ext cx="3691200" cy="2286000"/>
          </a:xfrm>
          <a:prstGeom prst="rect">
            <a:avLst/>
          </a:prstGeom>
          <a:noFill/>
          <a:ln>
            <a:noFill/>
          </a:ln>
        </p:spPr>
      </p:pic>
      <p:sp>
        <p:nvSpPr>
          <p:cNvPr id="898" name="Google Shape;898;p109"/>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902"/>
        <p:cNvGrpSpPr/>
        <p:nvPr/>
      </p:nvGrpSpPr>
      <p:grpSpPr>
        <a:xfrm>
          <a:off x="0" y="0"/>
          <a:ext cx="0" cy="0"/>
          <a:chOff x="0" y="0"/>
          <a:chExt cx="0" cy="0"/>
        </a:xfrm>
      </p:grpSpPr>
      <p:sp>
        <p:nvSpPr>
          <p:cNvPr id="903" name="Google Shape;903;p110"/>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67</a:t>
            </a:fld>
            <a:endParaRPr/>
          </a:p>
        </p:txBody>
      </p:sp>
      <p:pic>
        <p:nvPicPr>
          <p:cNvPr id="904" name="Google Shape;904;p110"/>
          <p:cNvPicPr preferRelativeResize="0"/>
          <p:nvPr/>
        </p:nvPicPr>
        <p:blipFill rotWithShape="1">
          <a:blip r:embed="rId3">
            <a:alphaModFix/>
          </a:blip>
          <a:srcRect t="826" b="816"/>
          <a:stretch/>
        </p:blipFill>
        <p:spPr>
          <a:xfrm>
            <a:off x="2590550" y="2277200"/>
            <a:ext cx="4168826" cy="2738299"/>
          </a:xfrm>
          <a:prstGeom prst="rect">
            <a:avLst/>
          </a:prstGeom>
          <a:noFill/>
          <a:ln>
            <a:noFill/>
          </a:ln>
        </p:spPr>
      </p:pic>
      <p:pic>
        <p:nvPicPr>
          <p:cNvPr id="905" name="Google Shape;905;p110"/>
          <p:cNvPicPr preferRelativeResize="0"/>
          <p:nvPr/>
        </p:nvPicPr>
        <p:blipFill rotWithShape="1">
          <a:blip r:embed="rId4">
            <a:alphaModFix/>
          </a:blip>
          <a:srcRect l="22191"/>
          <a:stretch/>
        </p:blipFill>
        <p:spPr>
          <a:xfrm>
            <a:off x="2458350" y="1074000"/>
            <a:ext cx="875774" cy="1125524"/>
          </a:xfrm>
          <a:prstGeom prst="rect">
            <a:avLst/>
          </a:prstGeom>
          <a:noFill/>
          <a:ln>
            <a:noFill/>
          </a:ln>
        </p:spPr>
      </p:pic>
      <p:sp>
        <p:nvSpPr>
          <p:cNvPr id="906" name="Google Shape;906;p110"/>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500"/>
              <a:t>Guide your audience!</a:t>
            </a:r>
            <a:endParaRPr sz="3500" b="0" i="0" u="none" strike="noStrike" cap="none">
              <a:latin typeface="Calibri"/>
              <a:ea typeface="Calibri"/>
              <a:cs typeface="Calibri"/>
              <a:sym typeface="Calibri"/>
            </a:endParaRPr>
          </a:p>
        </p:txBody>
      </p:sp>
      <p:cxnSp>
        <p:nvCxnSpPr>
          <p:cNvPr id="907" name="Google Shape;907;p110"/>
          <p:cNvCxnSpPr/>
          <p:nvPr/>
        </p:nvCxnSpPr>
        <p:spPr>
          <a:xfrm flipH="1">
            <a:off x="3699600" y="1669700"/>
            <a:ext cx="603300" cy="620700"/>
          </a:xfrm>
          <a:prstGeom prst="straightConnector1">
            <a:avLst/>
          </a:prstGeom>
          <a:noFill/>
          <a:ln w="9525" cap="flat" cmpd="sng">
            <a:solidFill>
              <a:srgbClr val="FF0000"/>
            </a:solidFill>
            <a:prstDash val="solid"/>
            <a:round/>
            <a:headEnd type="none" w="med" len="med"/>
            <a:tailEnd type="triangle" w="med" len="med"/>
          </a:ln>
        </p:spPr>
      </p:cxnSp>
      <p:cxnSp>
        <p:nvCxnSpPr>
          <p:cNvPr id="908" name="Google Shape;908;p110"/>
          <p:cNvCxnSpPr/>
          <p:nvPr/>
        </p:nvCxnSpPr>
        <p:spPr>
          <a:xfrm flipH="1">
            <a:off x="4320300" y="1669700"/>
            <a:ext cx="135000" cy="664500"/>
          </a:xfrm>
          <a:prstGeom prst="straightConnector1">
            <a:avLst/>
          </a:prstGeom>
          <a:noFill/>
          <a:ln w="9525" cap="flat" cmpd="sng">
            <a:solidFill>
              <a:srgbClr val="FF0000"/>
            </a:solidFill>
            <a:prstDash val="solid"/>
            <a:round/>
            <a:headEnd type="none" w="med" len="med"/>
            <a:tailEnd type="triangle" w="med" len="med"/>
          </a:ln>
        </p:spPr>
      </p:cxnSp>
      <p:cxnSp>
        <p:nvCxnSpPr>
          <p:cNvPr id="909" name="Google Shape;909;p110"/>
          <p:cNvCxnSpPr/>
          <p:nvPr/>
        </p:nvCxnSpPr>
        <p:spPr>
          <a:xfrm>
            <a:off x="4607700" y="1669700"/>
            <a:ext cx="315900" cy="891600"/>
          </a:xfrm>
          <a:prstGeom prst="straightConnector1">
            <a:avLst/>
          </a:prstGeom>
          <a:noFill/>
          <a:ln w="9525" cap="flat" cmpd="sng">
            <a:solidFill>
              <a:srgbClr val="FF0000"/>
            </a:solidFill>
            <a:prstDash val="solid"/>
            <a:round/>
            <a:headEnd type="none" w="med" len="med"/>
            <a:tailEnd type="triangle" w="med" len="med"/>
          </a:ln>
        </p:spPr>
      </p:cxnSp>
      <p:cxnSp>
        <p:nvCxnSpPr>
          <p:cNvPr id="910" name="Google Shape;910;p110"/>
          <p:cNvCxnSpPr/>
          <p:nvPr/>
        </p:nvCxnSpPr>
        <p:spPr>
          <a:xfrm>
            <a:off x="4760100" y="1669700"/>
            <a:ext cx="828000" cy="1267500"/>
          </a:xfrm>
          <a:prstGeom prst="straightConnector1">
            <a:avLst/>
          </a:prstGeom>
          <a:noFill/>
          <a:ln w="9525" cap="flat" cmpd="sng">
            <a:solidFill>
              <a:srgbClr val="FF0000"/>
            </a:solidFill>
            <a:prstDash val="solid"/>
            <a:round/>
            <a:headEnd type="none" w="med" len="med"/>
            <a:tailEnd type="triangle" w="med" len="med"/>
          </a:ln>
        </p:spPr>
      </p:cxnSp>
      <p:cxnSp>
        <p:nvCxnSpPr>
          <p:cNvPr id="911" name="Google Shape;911;p110"/>
          <p:cNvCxnSpPr/>
          <p:nvPr/>
        </p:nvCxnSpPr>
        <p:spPr>
          <a:xfrm>
            <a:off x="4988700" y="1669700"/>
            <a:ext cx="1254900" cy="1643400"/>
          </a:xfrm>
          <a:prstGeom prst="straightConnector1">
            <a:avLst/>
          </a:prstGeom>
          <a:noFill/>
          <a:ln w="9525" cap="flat" cmpd="sng">
            <a:solidFill>
              <a:srgbClr val="FF0000"/>
            </a:solidFill>
            <a:prstDash val="solid"/>
            <a:round/>
            <a:headEnd type="none" w="med" len="med"/>
            <a:tailEnd type="triangle" w="med" len="med"/>
          </a:ln>
        </p:spPr>
      </p:cxnSp>
      <p:sp>
        <p:nvSpPr>
          <p:cNvPr id="912" name="Google Shape;912;p110"/>
          <p:cNvSpPr txBox="1">
            <a:spLocks noGrp="1"/>
          </p:cNvSpPr>
          <p:nvPr>
            <p:ph type="title"/>
          </p:nvPr>
        </p:nvSpPr>
        <p:spPr>
          <a:xfrm>
            <a:off x="3706990" y="1201905"/>
            <a:ext cx="1736700" cy="333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1500">
                <a:solidFill>
                  <a:srgbClr val="FF0000"/>
                </a:solidFill>
                <a:latin typeface="Arial"/>
                <a:ea typeface="Arial"/>
                <a:cs typeface="Arial"/>
                <a:sym typeface="Arial"/>
              </a:rPr>
              <a:t>17th March</a:t>
            </a:r>
            <a:br>
              <a:rPr lang="en" sz="1500">
                <a:solidFill>
                  <a:srgbClr val="FF0000"/>
                </a:solidFill>
                <a:latin typeface="Arial"/>
                <a:ea typeface="Arial"/>
                <a:cs typeface="Arial"/>
                <a:sym typeface="Arial"/>
              </a:rPr>
            </a:br>
            <a:r>
              <a:rPr lang="en" sz="1500">
                <a:solidFill>
                  <a:srgbClr val="FF0000"/>
                </a:solidFill>
                <a:latin typeface="Arial"/>
                <a:ea typeface="Arial"/>
                <a:cs typeface="Arial"/>
                <a:sym typeface="Arial"/>
              </a:rPr>
              <a:t>(St. Patrick’s day)</a:t>
            </a:r>
            <a:endParaRPr sz="1500" i="0" u="none" strike="noStrike" cap="none">
              <a:solidFill>
                <a:srgbClr val="FF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0"/>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Calibri"/>
                <a:ea typeface="Calibri"/>
                <a:cs typeface="Calibri"/>
                <a:sym typeface="Calibri"/>
              </a:rPr>
              <a:t>Static viz</a:t>
            </a:r>
            <a:endParaRPr>
              <a:latin typeface="Calibri"/>
              <a:ea typeface="Calibri"/>
              <a:cs typeface="Calibri"/>
              <a:sym typeface="Calibri"/>
            </a:endParaRPr>
          </a:p>
        </p:txBody>
      </p:sp>
      <p:sp>
        <p:nvSpPr>
          <p:cNvPr id="274" name="Google Shape;274;p50"/>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alibri"/>
                <a:ea typeface="Calibri"/>
                <a:cs typeface="Calibri"/>
                <a:sym typeface="Calibri"/>
              </a:rPr>
              <a:t>Great for data exploration, developed throughout the last few centuries… </a:t>
            </a:r>
            <a:endParaRPr>
              <a:latin typeface="Calibri"/>
              <a:ea typeface="Calibri"/>
              <a:cs typeface="Calibri"/>
              <a:sym typeface="Calibri"/>
            </a:endParaRPr>
          </a:p>
        </p:txBody>
      </p:sp>
      <p:sp>
        <p:nvSpPr>
          <p:cNvPr id="275" name="Google Shape;275;p50"/>
          <p:cNvSpPr txBox="1">
            <a:spLocks noGrp="1"/>
          </p:cNvSpPr>
          <p:nvPr>
            <p:ph type="body" idx="2"/>
          </p:nvPr>
        </p:nvSpPr>
        <p:spPr>
          <a:xfrm>
            <a:off x="4939500" y="1826125"/>
            <a:ext cx="3837000" cy="25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a:latin typeface="Calibri"/>
                <a:ea typeface="Calibri"/>
                <a:cs typeface="Calibri"/>
                <a:sym typeface="Calibri"/>
              </a:rPr>
              <a:t>Interactive viz</a:t>
            </a:r>
            <a:endParaRPr sz="3600" b="1">
              <a:latin typeface="Calibri"/>
              <a:ea typeface="Calibri"/>
              <a:cs typeface="Calibri"/>
              <a:sym typeface="Calibri"/>
            </a:endParaRPr>
          </a:p>
          <a:p>
            <a:pPr marL="0" lvl="0" indent="0" algn="ctr" rtl="0">
              <a:spcBef>
                <a:spcPts val="1600"/>
              </a:spcBef>
              <a:spcAft>
                <a:spcPts val="1600"/>
              </a:spcAft>
              <a:buNone/>
            </a:pPr>
            <a:r>
              <a:rPr lang="en">
                <a:latin typeface="Calibri"/>
                <a:ea typeface="Calibri"/>
                <a:cs typeface="Calibri"/>
                <a:sym typeface="Calibri"/>
              </a:rPr>
              <a:t>More and more common when delivering the results (and also during exploration). New frameworks are the key enabler.</a:t>
            </a:r>
            <a:endParaRPr>
              <a:latin typeface="Calibri"/>
              <a:ea typeface="Calibri"/>
              <a:cs typeface="Calibri"/>
              <a:sym typeface="Calibri"/>
            </a:endParaRPr>
          </a:p>
        </p:txBody>
      </p:sp>
      <p:sp>
        <p:nvSpPr>
          <p:cNvPr id="276" name="Google Shape;276;p5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277" name="Google Shape;277;p50"/>
          <p:cNvSpPr/>
          <p:nvPr/>
        </p:nvSpPr>
        <p:spPr>
          <a:xfrm>
            <a:off x="136300" y="1758000"/>
            <a:ext cx="4199506" cy="2405025"/>
          </a:xfrm>
          <a:custGeom>
            <a:avLst/>
            <a:gdLst/>
            <a:ahLst/>
            <a:cxnLst/>
            <a:rect l="l" t="t" r="r" b="b"/>
            <a:pathLst>
              <a:path w="154621" h="96201" extrusionOk="0">
                <a:moveTo>
                  <a:pt x="71824" y="174"/>
                </a:moveTo>
                <a:cubicBezTo>
                  <a:pt x="59271" y="174"/>
                  <a:pt x="46217" y="-521"/>
                  <a:pt x="34309" y="3450"/>
                </a:cubicBezTo>
                <a:cubicBezTo>
                  <a:pt x="20899" y="7921"/>
                  <a:pt x="9380" y="19117"/>
                  <a:pt x="2450" y="31437"/>
                </a:cubicBezTo>
                <a:cubicBezTo>
                  <a:pt x="-4148" y="43166"/>
                  <a:pt x="3963" y="59715"/>
                  <a:pt x="11680" y="70739"/>
                </a:cubicBezTo>
                <a:cubicBezTo>
                  <a:pt x="17195" y="78617"/>
                  <a:pt x="22752" y="87882"/>
                  <a:pt x="31629" y="91581"/>
                </a:cubicBezTo>
                <a:cubicBezTo>
                  <a:pt x="40765" y="95388"/>
                  <a:pt x="51228" y="94536"/>
                  <a:pt x="61106" y="95154"/>
                </a:cubicBezTo>
                <a:cubicBezTo>
                  <a:pt x="76261" y="96102"/>
                  <a:pt x="91627" y="96997"/>
                  <a:pt x="106660" y="94856"/>
                </a:cubicBezTo>
                <a:cubicBezTo>
                  <a:pt x="109655" y="94429"/>
                  <a:pt x="109680" y="88741"/>
                  <a:pt x="112615" y="88008"/>
                </a:cubicBezTo>
                <a:cubicBezTo>
                  <a:pt x="121736" y="85730"/>
                  <a:pt x="131128" y="84689"/>
                  <a:pt x="140305" y="82649"/>
                </a:cubicBezTo>
                <a:cubicBezTo>
                  <a:pt x="144569" y="81701"/>
                  <a:pt x="150793" y="81900"/>
                  <a:pt x="152513" y="77885"/>
                </a:cubicBezTo>
                <a:cubicBezTo>
                  <a:pt x="155877" y="70031"/>
                  <a:pt x="154311" y="60802"/>
                  <a:pt x="153704" y="52279"/>
                </a:cubicBezTo>
                <a:cubicBezTo>
                  <a:pt x="153021" y="42692"/>
                  <a:pt x="152160" y="31673"/>
                  <a:pt x="145665" y="24589"/>
                </a:cubicBezTo>
                <a:cubicBezTo>
                  <a:pt x="138943" y="17257"/>
                  <a:pt x="127950" y="15394"/>
                  <a:pt x="118570" y="12084"/>
                </a:cubicBezTo>
                <a:cubicBezTo>
                  <a:pt x="103702" y="6837"/>
                  <a:pt x="88485" y="472"/>
                  <a:pt x="72718" y="472"/>
                </a:cubicBezTo>
              </a:path>
            </a:pathLst>
          </a:custGeom>
          <a:noFill/>
          <a:ln w="76200" cap="flat" cmpd="sng">
            <a:solidFill>
              <a:srgbClr val="6AA84F"/>
            </a:solidFill>
            <a:prstDash val="solid"/>
            <a:round/>
            <a:headEnd type="none" w="med" len="med"/>
            <a:tailEnd type="none" w="med" len="med"/>
          </a:ln>
        </p:spPr>
        <p:txBody>
          <a:bodyPr/>
          <a:lstStyle/>
          <a:p>
            <a:endParaRPr lang="en-CH"/>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51"/>
          <p:cNvSpPr txBox="1">
            <a:spLocks noGrp="1"/>
          </p:cNvSpPr>
          <p:nvPr>
            <p:ph type="title"/>
          </p:nvPr>
        </p:nvSpPr>
        <p:spPr>
          <a:xfrm>
            <a:off x="457200" y="205978"/>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Want to learn more?</a:t>
            </a:r>
            <a:endParaRPr/>
          </a:p>
        </p:txBody>
      </p:sp>
      <p:sp>
        <p:nvSpPr>
          <p:cNvPr id="283" name="Google Shape;283;p51"/>
          <p:cNvSpPr txBox="1">
            <a:spLocks noGrp="1"/>
          </p:cNvSpPr>
          <p:nvPr>
            <p:ph type="body" idx="1"/>
          </p:nvPr>
        </p:nvSpPr>
        <p:spPr>
          <a:xfrm>
            <a:off x="457200" y="1200150"/>
            <a:ext cx="8229600" cy="3394500"/>
          </a:xfrm>
          <a:prstGeom prst="rect">
            <a:avLst/>
          </a:prstGeom>
        </p:spPr>
        <p:txBody>
          <a:bodyPr spcFirstLastPara="1" wrap="square" lIns="91425" tIns="91425" rIns="91425" bIns="91425" anchor="t" anchorCtr="0">
            <a:noAutofit/>
          </a:bodyPr>
          <a:lstStyle/>
          <a:p>
            <a:pPr marL="342900" lvl="0" indent="-139700" algn="l" rtl="0">
              <a:spcBef>
                <a:spcPts val="640"/>
              </a:spcBef>
              <a:spcAft>
                <a:spcPts val="0"/>
              </a:spcAft>
              <a:buNone/>
            </a:pPr>
            <a:r>
              <a:rPr lang="en"/>
              <a:t>Dedicated course:</a:t>
            </a:r>
            <a:endParaRPr/>
          </a:p>
          <a:p>
            <a:pPr marL="342900" lvl="0" indent="-139700" algn="l" rtl="0">
              <a:spcBef>
                <a:spcPts val="1600"/>
              </a:spcBef>
              <a:spcAft>
                <a:spcPts val="1600"/>
              </a:spcAft>
              <a:buClr>
                <a:schemeClr val="dk2"/>
              </a:buClr>
              <a:buSzPts val="1100"/>
              <a:buFont typeface="Arial"/>
              <a:buNone/>
            </a:pPr>
            <a:r>
              <a:rPr lang="en" u="sng">
                <a:solidFill>
                  <a:schemeClr val="hlink"/>
                </a:solidFill>
                <a:hlinkClick r:id="rId3"/>
              </a:rPr>
              <a:t>COM-480: Data Visualization</a:t>
            </a:r>
            <a:endParaRPr/>
          </a:p>
        </p:txBody>
      </p:sp>
      <p:sp>
        <p:nvSpPr>
          <p:cNvPr id="284" name="Google Shape;284;p51"/>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52"/>
          <p:cNvSpPr txBox="1">
            <a:spLocks noGrp="1"/>
          </p:cNvSpPr>
          <p:nvPr>
            <p:ph type="title"/>
          </p:nvPr>
        </p:nvSpPr>
        <p:spPr>
          <a:xfrm>
            <a:off x="457200" y="205978"/>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Today’s lecture</a:t>
            </a:r>
            <a:endParaRPr/>
          </a:p>
        </p:txBody>
      </p:sp>
      <p:sp>
        <p:nvSpPr>
          <p:cNvPr id="290" name="Google Shape;290;p52"/>
          <p:cNvSpPr txBox="1">
            <a:spLocks noGrp="1"/>
          </p:cNvSpPr>
          <p:nvPr>
            <p:ph type="body" idx="1"/>
          </p:nvPr>
        </p:nvSpPr>
        <p:spPr>
          <a:xfrm>
            <a:off x="457200" y="1200150"/>
            <a:ext cx="8229600" cy="3394500"/>
          </a:xfrm>
          <a:prstGeom prst="rect">
            <a:avLst/>
          </a:prstGeom>
        </p:spPr>
        <p:txBody>
          <a:bodyPr spcFirstLastPara="1" wrap="square" lIns="91425" tIns="91425" rIns="91425" bIns="91425" anchor="t" anchorCtr="0">
            <a:noAutofit/>
          </a:bodyPr>
          <a:lstStyle/>
          <a:p>
            <a:pPr marL="457200" lvl="0" indent="-431800" algn="l" rtl="0">
              <a:spcBef>
                <a:spcPts val="640"/>
              </a:spcBef>
              <a:spcAft>
                <a:spcPts val="0"/>
              </a:spcAft>
              <a:buSzPts val="3200"/>
              <a:buChar char="●"/>
            </a:pPr>
            <a:r>
              <a:rPr lang="en"/>
              <a:t>Part 1: Navigating the chart landscape</a:t>
            </a:r>
            <a:endParaRPr/>
          </a:p>
          <a:p>
            <a:pPr marL="457200" lvl="0" indent="-431800" algn="l" rtl="0">
              <a:spcBef>
                <a:spcPts val="0"/>
              </a:spcBef>
              <a:spcAft>
                <a:spcPts val="0"/>
              </a:spcAft>
              <a:buSzPts val="3200"/>
              <a:buChar char="●"/>
            </a:pPr>
            <a:r>
              <a:rPr lang="en">
                <a:solidFill>
                  <a:schemeClr val="dk2"/>
                </a:solidFill>
              </a:rPr>
              <a:t>Part 2: </a:t>
            </a:r>
            <a:r>
              <a:rPr lang="en"/>
              <a:t>Principles and best practices</a:t>
            </a:r>
            <a:endParaRPr>
              <a:solidFill>
                <a:schemeClr val="dk2"/>
              </a:solidFill>
            </a:endParaRPr>
          </a:p>
          <a:p>
            <a:pPr marL="457200" lvl="0" indent="-431800" algn="l" rtl="0">
              <a:spcBef>
                <a:spcPts val="0"/>
              </a:spcBef>
              <a:spcAft>
                <a:spcPts val="0"/>
              </a:spcAft>
              <a:buClr>
                <a:schemeClr val="dk2"/>
              </a:buClr>
              <a:buSzPts val="3200"/>
              <a:buChar char="●"/>
            </a:pPr>
            <a:r>
              <a:rPr lang="en">
                <a:solidFill>
                  <a:schemeClr val="dk2"/>
                </a:solidFill>
              </a:rPr>
              <a:t>Part 3: A (small) selection of use cases for data visualization</a:t>
            </a:r>
            <a:endParaRPr>
              <a:solidFill>
                <a:schemeClr val="dk2"/>
              </a:solidFill>
            </a:endParaRPr>
          </a:p>
        </p:txBody>
      </p:sp>
      <p:sp>
        <p:nvSpPr>
          <p:cNvPr id="291" name="Google Shape;291;p52"/>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3303</Words>
  <Application>Microsoft Office PowerPoint</Application>
  <PresentationFormat>On-screen Show (16:9)</PresentationFormat>
  <Paragraphs>469</Paragraphs>
  <Slides>67</Slides>
  <Notes>67</Notes>
  <HiddenSlides>7</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67</vt:i4>
      </vt:variant>
    </vt:vector>
  </HeadingPairs>
  <TitlesOfParts>
    <vt:vector size="75" baseType="lpstr">
      <vt:lpstr>Calibri</vt:lpstr>
      <vt:lpstr>Lato</vt:lpstr>
      <vt:lpstr>Raleway</vt:lpstr>
      <vt:lpstr>Arial</vt:lpstr>
      <vt:lpstr>Helvetica Neue</vt:lpstr>
      <vt:lpstr>Swiss</vt:lpstr>
      <vt:lpstr>Swiss</vt:lpstr>
      <vt:lpstr>Swiss</vt:lpstr>
      <vt:lpstr>PowerPoint Presentation</vt:lpstr>
      <vt:lpstr>Announcements</vt:lpstr>
      <vt:lpstr>Announcements</vt:lpstr>
      <vt:lpstr>Feedback</vt:lpstr>
      <vt:lpstr>Uses for data visualization</vt:lpstr>
      <vt:lpstr>An unconventional example</vt:lpstr>
      <vt:lpstr>Static viz</vt:lpstr>
      <vt:lpstr>Want to learn more?</vt:lpstr>
      <vt:lpstr>Today’s lecture</vt:lpstr>
      <vt:lpstr>Part 1 Navigating the chart landscape</vt:lpstr>
      <vt:lpstr>Chart selection</vt:lpstr>
      <vt:lpstr>One variable: histograms</vt:lpstr>
      <vt:lpstr>One variable: box plots</vt:lpstr>
      <vt:lpstr>Two variables: scatter plots</vt:lpstr>
      <vt:lpstr>Two variables: line plots</vt:lpstr>
      <vt:lpstr>&gt; 2 variables: scatter plot matrix</vt:lpstr>
      <vt:lpstr>&gt; 2 variables: stacked plots</vt:lpstr>
      <vt:lpstr>Dimensionality reduction</vt:lpstr>
      <vt:lpstr>One dataset, visualized 25 ways</vt:lpstr>
      <vt:lpstr>Part 2 Principles and best practices</vt:lpstr>
      <vt:lpstr>Instructive coffee table books by Edward Tufte</vt:lpstr>
      <vt:lpstr>Perception of magnitudes</vt:lpstr>
      <vt:lpstr>Just noticeable difference (JND)</vt:lpstr>
      <vt:lpstr>PowerPoint Presentation</vt:lpstr>
      <vt:lpstr>PowerPoint Presentation</vt:lpstr>
      <vt:lpstr>Perception of magnitudes</vt:lpstr>
      <vt:lpstr>Choose your axes wisely!</vt:lpstr>
      <vt:lpstr>PowerPoint Presentation</vt:lpstr>
      <vt:lpstr>Choose your axes wisely: Visualizing heavy-tailed distributions</vt:lpstr>
      <vt:lpstr>Heavy-tailed data: power laws</vt:lpstr>
      <vt:lpstr>Heavy-tailed data: power laws</vt:lpstr>
      <vt:lpstr>Heavy-tailed data: power laws</vt:lpstr>
      <vt:lpstr>Answer fast: which time series has a higher mean value?</vt:lpstr>
      <vt:lpstr>Answer fast: which time series has a higher mean value?</vt:lpstr>
      <vt:lpstr>Label your axes!</vt:lpstr>
      <vt:lpstr>PowerPoint Presentation</vt:lpstr>
      <vt:lpstr>logarithmic!</vt:lpstr>
      <vt:lpstr>Which beer is more popular, Guinness or Paulaner?</vt:lpstr>
      <vt:lpstr>Consider using small multiples!</vt:lpstr>
      <vt:lpstr>Use colors wisely!</vt:lpstr>
      <vt:lpstr>PowerPoint Presentation</vt:lpstr>
      <vt:lpstr>Use colorblind-safe palettes!</vt:lpstr>
      <vt:lpstr>Use data ink wisely! Avoid chart junk!</vt:lpstr>
      <vt:lpstr>Toilet exercise: Which principles and best practices do these graphics violate?</vt:lpstr>
      <vt:lpstr>Part 3 A (small) selection of use cases for data visualization</vt:lpstr>
      <vt:lpstr>PowerPoint Presentation</vt:lpstr>
      <vt:lpstr>Multimodal data</vt:lpstr>
      <vt:lpstr>Multimodal data</vt:lpstr>
      <vt:lpstr>Weird data</vt:lpstr>
      <vt:lpstr>PowerPoint Presentation</vt:lpstr>
      <vt:lpstr>PowerPoint Presentation</vt:lpstr>
      <vt:lpstr>Charles Joseph Minard 1869 Napoleon’s march</vt:lpstr>
      <vt:lpstr>Tools (remaining slides for your personal perusal)</vt:lpstr>
      <vt:lpstr>Interactive toolkits: D3</vt:lpstr>
      <vt:lpstr>Interactive toolkits: Vega</vt:lpstr>
      <vt:lpstr>Interactive toolkits: Vincent</vt:lpstr>
      <vt:lpstr>Interactive toolkits: Vincent</vt:lpstr>
      <vt:lpstr>Bokeh: another interactive viz library</vt:lpstr>
      <vt:lpstr>Visualizing maps: Folium</vt:lpstr>
      <vt:lpstr>Feedback</vt:lpstr>
      <vt:lpstr>&gt; 2 variables: parallel-coord. plots</vt:lpstr>
      <vt:lpstr>&gt; 2 variables: radar charts</vt:lpstr>
      <vt:lpstr>Heavy-tailed data: power laws</vt:lpstr>
      <vt:lpstr>Interactive chart design: simplifying</vt:lpstr>
      <vt:lpstr>Use structure!</vt:lpstr>
      <vt:lpstr>A case for ugly visualizations</vt:lpstr>
      <vt:lpstr>Guide your audience!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Xavier Ogay</cp:lastModifiedBy>
  <cp:revision>1</cp:revision>
  <dcterms:modified xsi:type="dcterms:W3CDTF">2024-01-13T13:43:13Z</dcterms:modified>
</cp:coreProperties>
</file>